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8" r:id="rId3"/>
    <p:sldId id="300" r:id="rId4"/>
    <p:sldId id="262" r:id="rId5"/>
    <p:sldId id="293" r:id="rId6"/>
    <p:sldId id="295" r:id="rId7"/>
    <p:sldId id="304" r:id="rId8"/>
    <p:sldId id="303" r:id="rId9"/>
    <p:sldId id="296" r:id="rId10"/>
    <p:sldId id="282" r:id="rId11"/>
    <p:sldId id="305" r:id="rId12"/>
    <p:sldId id="294" r:id="rId13"/>
    <p:sldId id="298" r:id="rId14"/>
    <p:sldId id="302" r:id="rId15"/>
    <p:sldId id="299"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aai 25" id="{456175BA-F27F-450E-8253-92D23FC3F6A6}">
          <p14:sldIdLst>
            <p14:sldId id="256"/>
          </p14:sldIdLst>
        </p14:section>
        <p14:section name="introduction" id="{475A864E-6FEE-4DB2-B2E7-70EDAD5283BC}">
          <p14:sldIdLst>
            <p14:sldId id="288"/>
            <p14:sldId id="300"/>
          </p14:sldIdLst>
        </p14:section>
        <p14:section name="method" id="{79930610-B74B-49FA-9FAE-9AC840BCAE2F}">
          <p14:sldIdLst>
            <p14:sldId id="262"/>
            <p14:sldId id="293"/>
            <p14:sldId id="295"/>
            <p14:sldId id="304"/>
            <p14:sldId id="303"/>
            <p14:sldId id="296"/>
          </p14:sldIdLst>
        </p14:section>
        <p14:section name="experiments" id="{8079C89A-4B4E-40E8-A505-687975200F9B}">
          <p14:sldIdLst>
            <p14:sldId id="282"/>
            <p14:sldId id="305"/>
            <p14:sldId id="294"/>
            <p14:sldId id="298"/>
            <p14:sldId id="302"/>
          </p14:sldIdLst>
        </p14:section>
        <p14:section name="conclusion" id="{DFB77E1C-3DCC-494D-BE3A-235720A77692}">
          <p14:sldIdLst>
            <p14:sldId id="299"/>
          </p14:sldIdLst>
        </p14:section>
      </p14:sectionLst>
    </p:ext>
    <p:ext uri="{EFAFB233-063F-42B5-8137-9DF3F51BA10A}">
      <p15:sldGuideLst xmlns:p15="http://schemas.microsoft.com/office/powerpoint/2012/main">
        <p15:guide id="1" pos="304" userDrawn="1">
          <p15:clr>
            <a:srgbClr val="A4A3A4"/>
          </p15:clr>
        </p15:guide>
        <p15:guide id="2" pos="7368" userDrawn="1">
          <p15:clr>
            <a:srgbClr val="A4A3A4"/>
          </p15:clr>
        </p15:guide>
        <p15:guide id="3" orient="horz" pos="472" userDrawn="1">
          <p15:clr>
            <a:srgbClr val="A4A3A4"/>
          </p15:clr>
        </p15:guide>
        <p15:guide id="4"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59F"/>
    <a:srgbClr val="004098"/>
    <a:srgbClr val="9BC6FF"/>
    <a:srgbClr val="2564E8"/>
    <a:srgbClr val="5DA0FF"/>
    <a:srgbClr val="004FB8"/>
    <a:srgbClr val="F08300"/>
    <a:srgbClr val="C27E7D"/>
    <a:srgbClr val="505F82"/>
    <a:srgbClr val="7D8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6" autoAdjust="0"/>
    <p:restoredTop sz="71775" autoAdjust="0"/>
  </p:normalViewPr>
  <p:slideViewPr>
    <p:cSldViewPr snapToGrid="0" showGuides="1">
      <p:cViewPr varScale="1">
        <p:scale>
          <a:sx n="56" d="100"/>
          <a:sy n="56" d="100"/>
        </p:scale>
        <p:origin x="1035" y="21"/>
      </p:cViewPr>
      <p:guideLst>
        <p:guide pos="304"/>
        <p:guide pos="7368"/>
        <p:guide orient="horz" pos="472"/>
        <p:guide orient="horz" pos="415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F7382-B1F7-4D68-995D-F8373CE65DC0}" type="datetimeFigureOut">
              <a:rPr lang="zh-CN" altLang="en-US" smtClean="0"/>
              <a:t>2025/1/4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86D82-40B8-4175-AE33-CCD3B53A526C}" type="slidenum">
              <a:rPr lang="zh-CN" altLang="en-US" smtClean="0"/>
              <a:t>‹#›</a:t>
            </a:fld>
            <a:endParaRPr lang="zh-CN" altLang="en-US"/>
          </a:p>
        </p:txBody>
      </p:sp>
    </p:spTree>
    <p:extLst>
      <p:ext uri="{BB962C8B-B14F-4D97-AF65-F5344CB8AC3E}">
        <p14:creationId xmlns:p14="http://schemas.microsoft.com/office/powerpoint/2010/main" val="290637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Hi everyone, my name is Cao Zouying from Shanghai Jiao Tong University, China. Today</a:t>
            </a:r>
            <a:r>
              <a:rPr lang="en-US" altLang="zh-CN" sz="1200" kern="0" dirty="0">
                <a:effectLst/>
                <a:latin typeface="Times New Roman" panose="02020603050405020304" pitchFamily="18" charset="0"/>
                <a:ea typeface="等线" panose="02010600030101010101" pitchFamily="2" charset="-122"/>
                <a:cs typeface="Times New Roman" panose="02020603050405020304" pitchFamily="18" charset="0"/>
              </a:rPr>
              <a:t>, I will introduce our paper </a:t>
            </a:r>
            <a:r>
              <a:rPr lang="en-US" altLang="zh-CN" sz="1200" b="1" dirty="0">
                <a:latin typeface="Times New Roman" panose="02020603050405020304" pitchFamily="18" charset="0"/>
                <a:cs typeface="Times New Roman" panose="02020603050405020304" pitchFamily="18" charset="0"/>
              </a:rPr>
              <a:t>SCANS: Mitigating the Exaggerated Safety for LLMs via Safety-Conscious/ˈ</a:t>
            </a:r>
            <a:r>
              <a:rPr lang="en-US" altLang="zh-CN" sz="1200" b="1" dirty="0" err="1">
                <a:latin typeface="Times New Roman" panose="02020603050405020304" pitchFamily="18" charset="0"/>
                <a:cs typeface="Times New Roman" panose="02020603050405020304" pitchFamily="18" charset="0"/>
              </a:rPr>
              <a:t>kɒnʃəs</a:t>
            </a:r>
            <a:r>
              <a:rPr lang="en-US" altLang="zh-CN" sz="1200" b="1" dirty="0">
                <a:latin typeface="Times New Roman" panose="02020603050405020304" pitchFamily="18" charset="0"/>
                <a:cs typeface="Times New Roman" panose="02020603050405020304" pitchFamily="18" charset="0"/>
              </a:rPr>
              <a:t>/ Activation Steering.</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a:t>
            </a:fld>
            <a:endParaRPr lang="zh-CN" altLang="en-US"/>
          </a:p>
        </p:txBody>
      </p:sp>
    </p:spTree>
    <p:extLst>
      <p:ext uri="{BB962C8B-B14F-4D97-AF65-F5344CB8AC3E}">
        <p14:creationId xmlns:p14="http://schemas.microsoft.com/office/powerpoint/2010/main" val="921104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rgbClr val="2F5496"/>
                </a:solidFill>
                <a:effectLst/>
                <a:latin typeface="Times New Roman" panose="02020603050405020304" pitchFamily="18" charset="0"/>
                <a:ea typeface="等线" panose="02010600030101010101" pitchFamily="2" charset="-122"/>
                <a:cs typeface="Times New Roman" panose="02020603050405020304" pitchFamily="18" charset="0"/>
              </a:rPr>
              <a:t>Now, let’s move on to the evaluation of our method.</a:t>
            </a:r>
            <a:endParaRPr lang="en-US" altLang="zh-CN" sz="1800" b="0" i="0" dirty="0">
              <a:solidFill>
                <a:srgbClr val="000000"/>
              </a:solidFill>
              <a:effectLst/>
              <a:latin typeface="NimbusRomNo9L-Regu"/>
            </a:endParaRPr>
          </a:p>
          <a:p>
            <a:pPr marL="0" indent="0">
              <a:spcAft>
                <a:spcPts val="1200"/>
              </a:spcAft>
              <a:buFont typeface="Arial" panose="020B0604020202020204" pitchFamily="34" charset="0"/>
              <a:buNone/>
            </a:pPr>
            <a:r>
              <a:rPr lang="fr-FR" altLang="zh-CN" sz="1800" b="0" i="0" dirty="0">
                <a:solidFill>
                  <a:srgbClr val="000000"/>
                </a:solidFill>
                <a:effectLst/>
                <a:latin typeface="NimbusRomNo9L-Regu"/>
              </a:rPr>
              <a:t>Our experiments</a:t>
            </a:r>
            <a:r>
              <a:rPr lang="fr-FR" altLang="zh-CN" dirty="0"/>
              <a:t> focus on three aspects: </a:t>
            </a:r>
            <a:r>
              <a:rPr lang="en-US" altLang="zh-CN" sz="1200" b="1" dirty="0">
                <a:latin typeface="Times New Roman" panose="02020603050405020304" pitchFamily="18" charset="0"/>
                <a:cs typeface="Times New Roman" panose="02020603050405020304" pitchFamily="18" charset="0"/>
              </a:rPr>
              <a:t>E</a:t>
            </a:r>
            <a:r>
              <a:rPr lang="fr-FR" altLang="zh-CN" sz="1200" b="1" dirty="0">
                <a:latin typeface="Times New Roman" panose="02020603050405020304" pitchFamily="18" charset="0"/>
                <a:cs typeface="Times New Roman" panose="02020603050405020304" pitchFamily="18" charset="0"/>
              </a:rPr>
              <a:t>xaggerated </a:t>
            </a:r>
            <a:r>
              <a:rPr lang="en-US" altLang="zh-CN" sz="1200" b="1" dirty="0">
                <a:latin typeface="Times New Roman" panose="02020603050405020304" pitchFamily="18" charset="0"/>
                <a:cs typeface="Times New Roman" panose="02020603050405020304" pitchFamily="18" charset="0"/>
              </a:rPr>
              <a:t>S</a:t>
            </a:r>
            <a:r>
              <a:rPr lang="fr-FR" altLang="zh-CN" sz="1200" b="1" dirty="0">
                <a:latin typeface="Times New Roman" panose="02020603050405020304" pitchFamily="18" charset="0"/>
                <a:cs typeface="Times New Roman" panose="02020603050405020304" pitchFamily="18" charset="0"/>
              </a:rPr>
              <a:t>afety </a:t>
            </a:r>
            <a:r>
              <a:rPr lang="en-US" altLang="zh-CN" sz="1200" b="1" dirty="0">
                <a:latin typeface="Times New Roman" panose="02020603050405020304" pitchFamily="18" charset="0"/>
                <a:cs typeface="Times New Roman" panose="02020603050405020304" pitchFamily="18" charset="0"/>
              </a:rPr>
              <a:t>Mitigation, preservation of Adequate/ˈ</a:t>
            </a:r>
            <a:r>
              <a:rPr lang="en-US" altLang="zh-CN" sz="1200" b="1" dirty="0" err="1">
                <a:latin typeface="Times New Roman" panose="02020603050405020304" pitchFamily="18" charset="0"/>
                <a:cs typeface="Times New Roman" panose="02020603050405020304" pitchFamily="18" charset="0"/>
              </a:rPr>
              <a:t>ædɪkwət</a:t>
            </a:r>
            <a:r>
              <a:rPr lang="en-US" altLang="zh-CN" sz="1200" b="1" dirty="0">
                <a:latin typeface="Times New Roman" panose="02020603050405020304" pitchFamily="18" charset="0"/>
                <a:cs typeface="Times New Roman" panose="02020603050405020304" pitchFamily="18" charset="0"/>
              </a:rPr>
              <a:t>/ Safety and </a:t>
            </a:r>
            <a:r>
              <a:rPr lang="fr-FR" altLang="zh-CN" sz="1200" b="1" dirty="0">
                <a:latin typeface="Times New Roman" panose="02020603050405020304" pitchFamily="18" charset="0"/>
                <a:cs typeface="Times New Roman" panose="02020603050405020304" pitchFamily="18" charset="0"/>
              </a:rPr>
              <a:t>General Model Capability. </a:t>
            </a:r>
          </a:p>
          <a:p>
            <a:pPr marL="0" indent="0">
              <a:spcAft>
                <a:spcPts val="1200"/>
              </a:spcAft>
              <a:buFont typeface="Arial" panose="020B0604020202020204" pitchFamily="34" charset="0"/>
              <a:buNone/>
            </a:pPr>
            <a:r>
              <a:rPr lang="en-US" altLang="zh-CN" sz="1200" b="0" i="0" dirty="0">
                <a:solidFill>
                  <a:srgbClr val="000000"/>
                </a:solidFill>
                <a:effectLst/>
                <a:latin typeface="NimbusRomNo9L-Regu"/>
              </a:rPr>
              <a:t>And w</a:t>
            </a:r>
            <a:r>
              <a:rPr lang="fr-FR" altLang="zh-CN" sz="1200" b="0" dirty="0">
                <a:latin typeface="Times New Roman" panose="02020603050405020304" pitchFamily="18" charset="0"/>
                <a:cs typeface="Times New Roman" panose="02020603050405020304" pitchFamily="18" charset="0"/>
              </a:rPr>
              <a:t>e list our used evaluation dataset</a:t>
            </a:r>
            <a:r>
              <a:rPr lang="en-US" altLang="zh-CN" sz="1200" b="0" dirty="0">
                <a:latin typeface="Times New Roman" panose="02020603050405020304" pitchFamily="18" charset="0"/>
                <a:cs typeface="Times New Roman" panose="02020603050405020304" pitchFamily="18" charset="0"/>
              </a:rPr>
              <a:t>s</a:t>
            </a:r>
            <a:r>
              <a:rPr lang="fr-FR" altLang="zh-CN" sz="1200" b="0" dirty="0">
                <a:latin typeface="Times New Roman" panose="02020603050405020304" pitchFamily="18" charset="0"/>
                <a:cs typeface="Times New Roman" panose="02020603050405020304" pitchFamily="18" charset="0"/>
              </a:rPr>
              <a:t>, </a:t>
            </a:r>
            <a:r>
              <a:rPr lang="en-US" altLang="zh-CN" sz="1800" b="0" i="0" dirty="0">
                <a:solidFill>
                  <a:srgbClr val="000000"/>
                </a:solidFill>
                <a:effectLst/>
                <a:latin typeface="NimbusRomNo9L-Regu"/>
              </a:rPr>
              <a:t>baselines and </a:t>
            </a:r>
            <a:r>
              <a:rPr lang="en-US" altLang="zh-CN" dirty="0"/>
              <a:t>metrics here.</a:t>
            </a:r>
            <a:endParaRPr lang="zh-CN" altLang="en-US"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10</a:t>
            </a:fld>
            <a:endParaRPr lang="zh-CN" altLang="en-US"/>
          </a:p>
        </p:txBody>
      </p:sp>
    </p:spTree>
    <p:extLst>
      <p:ext uri="{BB962C8B-B14F-4D97-AF65-F5344CB8AC3E}">
        <p14:creationId xmlns:p14="http://schemas.microsoft.com/office/powerpoint/2010/main" val="149683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B0B0-983C-3BFF-9D0B-269423E839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EAFC9D-EAF2-6978-8286-7736F88583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82DF61-62E0-2886-C9A0-9EFCEF163C2C}"/>
              </a:ext>
            </a:extLst>
          </p:cNvPr>
          <p:cNvSpPr>
            <a:spLocks noGrp="1"/>
          </p:cNvSpPr>
          <p:nvPr>
            <p:ph type="body" idx="1"/>
          </p:nvPr>
        </p:nvSpPr>
        <p:spPr/>
        <p:txBody>
          <a:bodyPr/>
          <a:lstStyle/>
          <a:p>
            <a:r>
              <a:rPr lang="en-US" altLang="zh-CN" dirty="0"/>
              <a:t>Overall, </a:t>
            </a:r>
            <a:r>
              <a:rPr lang="en-US" altLang="zh-CN" sz="1800" b="1" i="0" dirty="0">
                <a:solidFill>
                  <a:srgbClr val="000000"/>
                </a:solidFill>
                <a:effectLst/>
                <a:latin typeface="NimbusRomNo9L-Medi"/>
              </a:rPr>
              <a:t>SCANS effectively achieves a balance between exaggerated safety mitigation and adequate safety.</a:t>
            </a:r>
            <a:r>
              <a:rPr lang="en-US" altLang="zh-CN" sz="2800" dirty="0"/>
              <a:t> </a:t>
            </a:r>
            <a:br>
              <a:rPr lang="en-US" altLang="zh-CN" dirty="0"/>
            </a:br>
            <a:r>
              <a:rPr lang="en-US" altLang="zh-CN" sz="1800" b="0" i="0" dirty="0">
                <a:solidFill>
                  <a:srgbClr val="000000"/>
                </a:solidFill>
                <a:effectLst/>
                <a:latin typeface="NimbusRomNo9L-Regu"/>
              </a:rPr>
              <a:t>Specifically, SCANS decreases 24.7% and 26.3% of false refusal on safe queries from </a:t>
            </a:r>
            <a:r>
              <a:rPr lang="en-US" altLang="zh-CN" sz="1800" b="0" i="0" dirty="0" err="1">
                <a:solidFill>
                  <a:srgbClr val="000000"/>
                </a:solidFill>
                <a:effectLst/>
                <a:latin typeface="NimbusRomNo9L-Regu"/>
              </a:rPr>
              <a:t>XSTest</a:t>
            </a:r>
            <a:r>
              <a:rPr lang="en-US" altLang="zh-CN" sz="1800" b="0" i="0" dirty="0">
                <a:solidFill>
                  <a:srgbClr val="000000"/>
                </a:solidFill>
                <a:effectLst/>
                <a:latin typeface="NimbusRomNo9L-Regu"/>
              </a:rPr>
              <a:t> and </a:t>
            </a:r>
            <a:r>
              <a:rPr lang="en-US" altLang="zh-CN" sz="1800" b="0" i="0" dirty="0" err="1">
                <a:solidFill>
                  <a:srgbClr val="000000"/>
                </a:solidFill>
                <a:effectLst/>
                <a:latin typeface="NimbusRomNo9L-Regu"/>
              </a:rPr>
              <a:t>OKTest</a:t>
            </a:r>
            <a:r>
              <a:rPr lang="en-US" altLang="zh-CN" sz="1800" b="0" i="0" dirty="0">
                <a:solidFill>
                  <a:srgbClr val="000000"/>
                </a:solidFill>
                <a:effectLst/>
                <a:latin typeface="NimbusRomNo9L-Regu"/>
              </a:rPr>
              <a:t> on average. Moreover, results on </a:t>
            </a:r>
            <a:r>
              <a:rPr lang="en-US" altLang="zh-CN" sz="1800" b="0" i="0" dirty="0" err="1">
                <a:solidFill>
                  <a:srgbClr val="000000"/>
                </a:solidFill>
                <a:effectLst/>
                <a:latin typeface="NimbusRomNo9L-Regu"/>
              </a:rPr>
              <a:t>AdvBench</a:t>
            </a:r>
            <a:r>
              <a:rPr lang="en-US" altLang="zh-CN" sz="1800" b="0" i="0" dirty="0">
                <a:solidFill>
                  <a:srgbClr val="000000"/>
                </a:solidFill>
                <a:effectLst/>
                <a:latin typeface="NimbusRomNo9L-Regu"/>
              </a:rPr>
              <a:t> and </a:t>
            </a:r>
            <a:r>
              <a:rPr lang="en-US" altLang="zh-CN" sz="1800" b="0" i="0" dirty="0" err="1">
                <a:solidFill>
                  <a:srgbClr val="000000"/>
                </a:solidFill>
                <a:effectLst/>
                <a:latin typeface="NimbusRomNo9L-Regu"/>
              </a:rPr>
              <a:t>MaliciousInstruct</a:t>
            </a:r>
            <a:r>
              <a:rPr lang="en-US" altLang="zh-CN" sz="1800" b="0" i="0" dirty="0">
                <a:solidFill>
                  <a:srgbClr val="000000"/>
                </a:solidFill>
                <a:effectLst/>
                <a:latin typeface="NimbusRomNo9L-Regu"/>
              </a:rPr>
              <a:t> demonstrate that SCANS has almost no influence on the maintenance</a:t>
            </a:r>
            <a:r>
              <a:rPr lang="en-US" altLang="zh-CN" sz="1800" b="1" dirty="0">
                <a:latin typeface="Times New Roman" panose="02020603050405020304" pitchFamily="18" charset="0"/>
                <a:cs typeface="Times New Roman" panose="02020603050405020304" pitchFamily="18" charset="0"/>
              </a:rPr>
              <a:t>/ˈ</a:t>
            </a:r>
            <a:r>
              <a:rPr lang="en-US" altLang="zh-CN" sz="1800" b="1" dirty="0" err="1">
                <a:latin typeface="Times New Roman" panose="02020603050405020304" pitchFamily="18" charset="0"/>
                <a:cs typeface="Times New Roman" panose="02020603050405020304" pitchFamily="18" charset="0"/>
              </a:rPr>
              <a:t>meɪntənəns</a:t>
            </a:r>
            <a:r>
              <a:rPr lang="en-US" altLang="zh-CN" sz="1800" b="1" dirty="0">
                <a:latin typeface="Times New Roman" panose="02020603050405020304" pitchFamily="18" charset="0"/>
                <a:cs typeface="Times New Roman" panose="02020603050405020304" pitchFamily="18" charset="0"/>
              </a:rPr>
              <a:t>/</a:t>
            </a:r>
            <a:r>
              <a:rPr lang="en-US" altLang="zh-CN" sz="1800" b="0" i="0" dirty="0">
                <a:solidFill>
                  <a:srgbClr val="000000"/>
                </a:solidFill>
                <a:effectLst/>
                <a:latin typeface="NimbusRomNo9L-Regu"/>
              </a:rPr>
              <a:t> of adequate safety. </a:t>
            </a:r>
            <a:br>
              <a:rPr lang="en-US" altLang="zh-CN" dirty="0"/>
            </a:br>
            <a:endParaRPr lang="zh-CN" altLang="en-US" dirty="0"/>
          </a:p>
        </p:txBody>
      </p:sp>
      <p:sp>
        <p:nvSpPr>
          <p:cNvPr id="4" name="灯片编号占位符 3">
            <a:extLst>
              <a:ext uri="{FF2B5EF4-FFF2-40B4-BE49-F238E27FC236}">
                <a16:creationId xmlns:a16="http://schemas.microsoft.com/office/drawing/2014/main" id="{D5D7C979-D3F7-38F4-94F7-A81F8317F281}"/>
              </a:ext>
            </a:extLst>
          </p:cNvPr>
          <p:cNvSpPr>
            <a:spLocks noGrp="1"/>
          </p:cNvSpPr>
          <p:nvPr>
            <p:ph type="sldNum" sz="quarter" idx="5"/>
          </p:nvPr>
        </p:nvSpPr>
        <p:spPr/>
        <p:txBody>
          <a:bodyPr/>
          <a:lstStyle/>
          <a:p>
            <a:fld id="{8F886D82-40B8-4175-AE33-CCD3B53A526C}" type="slidenum">
              <a:rPr lang="zh-CN" altLang="en-US" smtClean="0"/>
              <a:t>11</a:t>
            </a:fld>
            <a:endParaRPr lang="zh-CN" altLang="en-US"/>
          </a:p>
        </p:txBody>
      </p:sp>
    </p:spTree>
    <p:extLst>
      <p:ext uri="{BB962C8B-B14F-4D97-AF65-F5344CB8AC3E}">
        <p14:creationId xmlns:p14="http://schemas.microsoft.com/office/powerpoint/2010/main" val="246992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5832-65B2-B531-9759-BE0B403089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E4318D7-B11C-B7E4-569E-9F07F03A68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AFD5949-BFA7-4AEB-7D07-CFBF4FD25DE7}"/>
              </a:ext>
            </a:extLst>
          </p:cNvPr>
          <p:cNvSpPr>
            <a:spLocks noGrp="1"/>
          </p:cNvSpPr>
          <p:nvPr>
            <p:ph type="body" idx="1"/>
          </p:nvPr>
        </p:nvSpPr>
        <p:spPr/>
        <p:txBody>
          <a:bodyPr/>
          <a:lstStyle/>
          <a:p>
            <a:r>
              <a:rPr lang="en-US" altLang="zh-CN" sz="1800" b="0" i="0" dirty="0">
                <a:solidFill>
                  <a:srgbClr val="000000"/>
                </a:solidFill>
                <a:effectLst/>
                <a:latin typeface="NimbusRomNo9L-Regu"/>
              </a:rPr>
              <a:t>Table 3 presents, with SCANS, models still yield reasonable </a:t>
            </a:r>
            <a:r>
              <a:rPr lang="fr-FR" altLang="zh-CN" sz="1800" b="1" i="0" dirty="0">
                <a:solidFill>
                  <a:srgbClr val="000000"/>
                </a:solidFill>
                <a:effectLst/>
                <a:latin typeface="NimbusRomNo9L-Medi"/>
              </a:rPr>
              <a:t>general model capability</a:t>
            </a:r>
            <a:r>
              <a:rPr lang="en-US" altLang="zh-CN" sz="1800" b="0" i="0" dirty="0">
                <a:solidFill>
                  <a:srgbClr val="000000"/>
                </a:solidFill>
                <a:effectLst/>
                <a:latin typeface="NimbusRomNo9L-Regu"/>
              </a:rPr>
              <a:t>. </a:t>
            </a:r>
            <a:br>
              <a:rPr lang="en-US" altLang="zh-CN" dirty="0"/>
            </a:br>
            <a:r>
              <a:rPr lang="en-US" altLang="zh-CN" sz="1800" b="0" i="0" dirty="0">
                <a:solidFill>
                  <a:srgbClr val="000000"/>
                </a:solidFill>
                <a:effectLst/>
                <a:latin typeface="NimbusRomNo9L-Regu"/>
              </a:rPr>
              <a:t>Table 4 shows the inference speed and memory consumption of SCANS compared with the original model. We can observe that the effect of our method on computational efficiency and inference speed is minor.</a:t>
            </a:r>
            <a:r>
              <a:rPr lang="en-US" altLang="zh-CN" dirty="0"/>
              <a:t> </a:t>
            </a:r>
            <a:br>
              <a:rPr lang="en-US" altLang="zh-CN" dirty="0"/>
            </a:br>
            <a:r>
              <a:rPr lang="en-US" altLang="zh-CN" sz="1800" b="0" i="0" dirty="0">
                <a:solidFill>
                  <a:srgbClr val="000000"/>
                </a:solidFill>
                <a:effectLst/>
                <a:latin typeface="NimbusRomNo9L-Regu"/>
              </a:rPr>
              <a:t>We further explore the accuracy of our classification method </a:t>
            </a:r>
            <a:r>
              <a:rPr lang="en-US" altLang="zh-CN" sz="1800" b="0" i="1" dirty="0">
                <a:solidFill>
                  <a:srgbClr val="000000"/>
                </a:solidFill>
                <a:effectLst/>
                <a:latin typeface="CMMI10"/>
              </a:rPr>
              <a:t>σ</a:t>
            </a:r>
            <a:r>
              <a:rPr lang="en-US" altLang="zh-CN" sz="1800" b="0" i="0" dirty="0">
                <a:solidFill>
                  <a:srgbClr val="000000"/>
                </a:solidFill>
                <a:effectLst/>
                <a:latin typeface="CMR10"/>
              </a:rPr>
              <a:t>(</a:t>
            </a:r>
            <a:r>
              <a:rPr lang="en-US" altLang="zh-CN" sz="1800" b="0" i="1" dirty="0">
                <a:solidFill>
                  <a:srgbClr val="000000"/>
                </a:solidFill>
                <a:effectLst/>
                <a:latin typeface="CMMI10"/>
              </a:rPr>
              <a:t>q</a:t>
            </a:r>
            <a:r>
              <a:rPr lang="en-US" altLang="zh-CN" sz="1800" b="0" i="0" dirty="0">
                <a:solidFill>
                  <a:srgbClr val="000000"/>
                </a:solidFill>
                <a:effectLst/>
                <a:latin typeface="CMR10"/>
              </a:rPr>
              <a:t>)</a:t>
            </a:r>
            <a:r>
              <a:rPr lang="fr-FR" altLang="zh-CN" sz="2800" dirty="0"/>
              <a:t> sigma</a:t>
            </a:r>
            <a:r>
              <a:rPr lang="en-US" altLang="zh-CN" sz="1800" b="0" i="0" dirty="0">
                <a:solidFill>
                  <a:srgbClr val="000000"/>
                </a:solidFill>
                <a:effectLst/>
                <a:latin typeface="NimbusRomNo9L-Regu"/>
              </a:rPr>
              <a:t>. </a:t>
            </a:r>
            <a:r>
              <a:rPr lang="fr-FR" altLang="zh-CN" sz="1800" b="0" i="0" dirty="0">
                <a:solidFill>
                  <a:srgbClr val="000000"/>
                </a:solidFill>
                <a:effectLst/>
                <a:latin typeface="NimbusRomNo9L-Regu"/>
              </a:rPr>
              <a:t>As illustrated in lower right figure</a:t>
            </a:r>
            <a:r>
              <a:rPr lang="fr-FR" altLang="zh-CN" sz="2800" b="0" i="0" dirty="0">
                <a:solidFill>
                  <a:srgbClr val="000000"/>
                </a:solidFill>
                <a:effectLst/>
                <a:latin typeface="NimbusRomNo9L-Regu"/>
              </a:rPr>
              <a:t>, we </a:t>
            </a:r>
            <a:r>
              <a:rPr lang="en-US" altLang="zh-CN" sz="1800" b="0" i="0" dirty="0">
                <a:solidFill>
                  <a:srgbClr val="000000"/>
                </a:solidFill>
                <a:effectLst/>
                <a:latin typeface="NimbusRomNo9L-Regu"/>
              </a:rPr>
              <a:t>achieves the second highest F1 score, only inferior/</a:t>
            </a:r>
            <a:r>
              <a:rPr lang="en-US" altLang="zh-CN" sz="1800" b="0" i="0" dirty="0" err="1">
                <a:solidFill>
                  <a:srgbClr val="000000"/>
                </a:solidFill>
                <a:effectLst/>
                <a:latin typeface="NimbusRomNo9L-Regu"/>
              </a:rPr>
              <a:t>ɪnˈfɪriər</a:t>
            </a:r>
            <a:r>
              <a:rPr lang="en-US" altLang="zh-CN" sz="1800" b="0" i="0" dirty="0">
                <a:solidFill>
                  <a:srgbClr val="000000"/>
                </a:solidFill>
                <a:effectLst/>
                <a:latin typeface="NimbusRomNo9L-Regu"/>
              </a:rPr>
              <a:t>/ to GPT-4, further affirming/</a:t>
            </a:r>
            <a:r>
              <a:rPr lang="en-US" altLang="zh-CN" sz="1800" b="0" i="0" dirty="0" err="1">
                <a:solidFill>
                  <a:srgbClr val="000000"/>
                </a:solidFill>
                <a:effectLst/>
                <a:latin typeface="NimbusRomNo9L-Regu"/>
              </a:rPr>
              <a:t>əˈfɜːrmɪŋ</a:t>
            </a:r>
            <a:r>
              <a:rPr lang="en-US" altLang="zh-CN" sz="1800" b="0" i="0" dirty="0">
                <a:solidFill>
                  <a:srgbClr val="000000"/>
                </a:solidFill>
                <a:effectLst/>
                <a:latin typeface="NimbusRomNo9L-Regu"/>
              </a:rPr>
              <a:t>/ that hidden states in LLMs are able to mine the harmfulness of input content.</a:t>
            </a:r>
            <a:br>
              <a:rPr lang="en-US" altLang="zh-CN" dirty="0"/>
            </a:br>
            <a:endParaRPr lang="zh-CN" altLang="en-US" dirty="0"/>
          </a:p>
        </p:txBody>
      </p:sp>
      <p:sp>
        <p:nvSpPr>
          <p:cNvPr id="4" name="灯片编号占位符 3">
            <a:extLst>
              <a:ext uri="{FF2B5EF4-FFF2-40B4-BE49-F238E27FC236}">
                <a16:creationId xmlns:a16="http://schemas.microsoft.com/office/drawing/2014/main" id="{72AFC8A6-7B67-963E-5D3A-4A53ED462FB6}"/>
              </a:ext>
            </a:extLst>
          </p:cNvPr>
          <p:cNvSpPr>
            <a:spLocks noGrp="1"/>
          </p:cNvSpPr>
          <p:nvPr>
            <p:ph type="sldNum" sz="quarter" idx="5"/>
          </p:nvPr>
        </p:nvSpPr>
        <p:spPr/>
        <p:txBody>
          <a:bodyPr/>
          <a:lstStyle/>
          <a:p>
            <a:fld id="{8F886D82-40B8-4175-AE33-CCD3B53A526C}" type="slidenum">
              <a:rPr lang="zh-CN" altLang="en-US" smtClean="0"/>
              <a:t>12</a:t>
            </a:fld>
            <a:endParaRPr lang="zh-CN" altLang="en-US"/>
          </a:p>
        </p:txBody>
      </p:sp>
    </p:spTree>
    <p:extLst>
      <p:ext uri="{BB962C8B-B14F-4D97-AF65-F5344CB8AC3E}">
        <p14:creationId xmlns:p14="http://schemas.microsoft.com/office/powerpoint/2010/main" val="407363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B0795-6B4C-8FC8-45A1-8408E71FA37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086D265-E071-DC21-4338-A3C77F212BD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586A4E-AFE2-022E-B9DA-04ACF0634E7F}"/>
              </a:ext>
            </a:extLst>
          </p:cNvPr>
          <p:cNvSpPr>
            <a:spLocks noGrp="1"/>
          </p:cNvSpPr>
          <p:nvPr>
            <p:ph type="body" idx="1"/>
          </p:nvPr>
        </p:nvSpPr>
        <p:spPr/>
        <p:txBody>
          <a:bodyPr/>
          <a:lstStyle/>
          <a:p>
            <a:r>
              <a:rPr lang="en-US" altLang="zh-CN" sz="1800" b="0" i="0" dirty="0">
                <a:solidFill>
                  <a:srgbClr val="000000"/>
                </a:solidFill>
                <a:effectLst/>
                <a:latin typeface="NimbusRomNo9L-Regu"/>
              </a:rPr>
              <a:t>We also explore how the performance of SCANS changes when refusal behavior vector steers at different layers. The experimental results show that steering former layers brings significant ppl increase. While steering middle layers slightly underperforms steering latter layers in terms of perplexity, it is more effective in reducing the false refusal on safe queries.</a:t>
            </a:r>
            <a:r>
              <a:rPr lang="en-US" altLang="zh-CN" dirty="0"/>
              <a:t> </a:t>
            </a:r>
            <a:br>
              <a:rPr lang="en-US" altLang="zh-CN" dirty="0"/>
            </a:br>
            <a:r>
              <a:rPr lang="en-US" altLang="zh-CN" sz="1800" b="0" i="0" dirty="0">
                <a:solidFill>
                  <a:srgbClr val="000000"/>
                </a:solidFill>
                <a:effectLst/>
                <a:latin typeface="NimbusRomNo9L-Regu"/>
              </a:rPr>
              <a:t>Moreover, we test SCANS on more models, like </a:t>
            </a:r>
            <a:r>
              <a:rPr lang="fr-FR" altLang="zh-CN" sz="1800" b="0" i="0" dirty="0">
                <a:solidFill>
                  <a:srgbClr val="000000"/>
                </a:solidFill>
                <a:effectLst/>
                <a:latin typeface="NimbusRomNo9L-Regu"/>
              </a:rPr>
              <a:t>Llama3-8B-Instruct, Gemma2/ˈdʒɛmə/-9b-it</a:t>
            </a:r>
            <a:r>
              <a:rPr lang="fr-FR" altLang="zh-CN" sz="2800" b="0" i="0" dirty="0">
                <a:solidFill>
                  <a:srgbClr val="000000"/>
                </a:solidFill>
                <a:effectLst/>
                <a:latin typeface="NimbusRomNo9L-Regu"/>
              </a:rPr>
              <a:t> and</a:t>
            </a:r>
            <a:r>
              <a:rPr lang="fr-FR" altLang="zh-CN" sz="2800" dirty="0"/>
              <a:t> </a:t>
            </a:r>
            <a:r>
              <a:rPr lang="en-US" altLang="zh-CN" sz="1800" b="0" i="0" dirty="0">
                <a:solidFill>
                  <a:srgbClr val="000000"/>
                </a:solidFill>
                <a:effectLst/>
                <a:latin typeface="NimbusRomNo9L-Regu"/>
              </a:rPr>
              <a:t>Qwen1.5-32B-Chat. </a:t>
            </a:r>
            <a:r>
              <a:rPr lang="fr-FR" altLang="zh-CN" sz="1800" b="0" i="0" dirty="0">
                <a:solidFill>
                  <a:srgbClr val="000000"/>
                </a:solidFill>
                <a:effectLst/>
                <a:latin typeface="NimbusRomNo9L-Regu"/>
              </a:rPr>
              <a:t>We can observe that it </a:t>
            </a:r>
            <a:r>
              <a:rPr lang="en-US" altLang="zh-CN" sz="1800" b="0" i="0" dirty="0">
                <a:solidFill>
                  <a:srgbClr val="000000"/>
                </a:solidFill>
                <a:effectLst/>
                <a:latin typeface="NimbusRomNo9L-Regu"/>
              </a:rPr>
              <a:t>still achieves a balance between exaggerated safety and adequate safety</a:t>
            </a:r>
            <a:r>
              <a:rPr lang="en-US" altLang="zh-CN" sz="4000" b="0" i="0" dirty="0">
                <a:solidFill>
                  <a:srgbClr val="000000"/>
                </a:solidFill>
                <a:effectLst/>
                <a:latin typeface="NimbusRomNo9L-Regu"/>
              </a:rPr>
              <a:t>.</a:t>
            </a:r>
            <a:br>
              <a:rPr lang="en-US" altLang="zh-CN" dirty="0"/>
            </a:br>
            <a:endParaRPr lang="zh-CN" altLang="en-US" dirty="0"/>
          </a:p>
        </p:txBody>
      </p:sp>
      <p:sp>
        <p:nvSpPr>
          <p:cNvPr id="4" name="灯片编号占位符 3">
            <a:extLst>
              <a:ext uri="{FF2B5EF4-FFF2-40B4-BE49-F238E27FC236}">
                <a16:creationId xmlns:a16="http://schemas.microsoft.com/office/drawing/2014/main" id="{769D03F0-3057-D282-7500-567B4DC57DAB}"/>
              </a:ext>
            </a:extLst>
          </p:cNvPr>
          <p:cNvSpPr>
            <a:spLocks noGrp="1"/>
          </p:cNvSpPr>
          <p:nvPr>
            <p:ph type="sldNum" sz="quarter" idx="5"/>
          </p:nvPr>
        </p:nvSpPr>
        <p:spPr/>
        <p:txBody>
          <a:bodyPr/>
          <a:lstStyle/>
          <a:p>
            <a:fld id="{8F886D82-40B8-4175-AE33-CCD3B53A526C}" type="slidenum">
              <a:rPr lang="zh-CN" altLang="en-US" smtClean="0"/>
              <a:t>13</a:t>
            </a:fld>
            <a:endParaRPr lang="zh-CN" altLang="en-US"/>
          </a:p>
        </p:txBody>
      </p:sp>
    </p:spTree>
    <p:extLst>
      <p:ext uri="{BB962C8B-B14F-4D97-AF65-F5344CB8AC3E}">
        <p14:creationId xmlns:p14="http://schemas.microsoft.com/office/powerpoint/2010/main" val="4003326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1F0A-E2BF-69A5-7D03-9196B26B82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B47402-F40A-A485-7A9F-87101759501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7D4193-09D0-F52B-AA3B-5244A4D2215B}"/>
              </a:ext>
            </a:extLst>
          </p:cNvPr>
          <p:cNvSpPr>
            <a:spLocks noGrp="1"/>
          </p:cNvSpPr>
          <p:nvPr>
            <p:ph type="body" idx="1"/>
          </p:nvPr>
        </p:nvSpPr>
        <p:spPr/>
        <p:txBody>
          <a:bodyPr/>
          <a:lstStyle/>
          <a:p>
            <a:r>
              <a:rPr lang="en-US" altLang="zh-CN" sz="1800" b="0" i="0" dirty="0">
                <a:solidFill>
                  <a:srgbClr val="000000"/>
                </a:solidFill>
                <a:effectLst/>
                <a:latin typeface="NimbusRomNo9L-Regu"/>
              </a:rPr>
              <a:t>Finally, We conduct a sensitivity/ˌ</a:t>
            </a:r>
            <a:r>
              <a:rPr lang="en-US" altLang="zh-CN" sz="1800" b="0" i="0" dirty="0" err="1">
                <a:solidFill>
                  <a:srgbClr val="000000"/>
                </a:solidFill>
                <a:effectLst/>
                <a:latin typeface="NimbusRomNo9L-Regu"/>
              </a:rPr>
              <a:t>sensəˈtɪvəti</a:t>
            </a:r>
            <a:r>
              <a:rPr lang="en-US" altLang="zh-CN" sz="1800" b="0" i="0" dirty="0">
                <a:solidFill>
                  <a:srgbClr val="000000"/>
                </a:solidFill>
                <a:effectLst/>
                <a:latin typeface="NimbusRomNo9L-Regu"/>
              </a:rPr>
              <a:t>/ analysis/</a:t>
            </a:r>
            <a:r>
              <a:rPr lang="en-US" altLang="zh-CN" sz="1800" b="0" i="0" dirty="0" err="1">
                <a:solidFill>
                  <a:srgbClr val="000000"/>
                </a:solidFill>
                <a:effectLst/>
                <a:latin typeface="NimbusRomNo9L-Regu"/>
              </a:rPr>
              <a:t>əˈnæləsɪs</a:t>
            </a:r>
            <a:r>
              <a:rPr lang="en-US" altLang="zh-CN" sz="1800" b="0" i="0" dirty="0">
                <a:solidFill>
                  <a:srgbClr val="000000"/>
                </a:solidFill>
                <a:effectLst/>
                <a:latin typeface="NimbusRomNo9L-Regu"/>
              </a:rPr>
              <a:t>/ on hyper-parameters alpha, T and L.</a:t>
            </a:r>
            <a:r>
              <a:rPr lang="en-US" altLang="zh-CN" sz="2800" dirty="0"/>
              <a:t> </a:t>
            </a:r>
            <a:br>
              <a:rPr lang="en-US" altLang="zh-CN" sz="2800" dirty="0"/>
            </a:br>
            <a:r>
              <a:rPr lang="en-US" altLang="zh-CN" sz="2800" dirty="0"/>
              <a:t>We </a:t>
            </a:r>
            <a:r>
              <a:rPr lang="en-US" altLang="zh-CN" sz="1800" b="0" i="0" dirty="0">
                <a:solidFill>
                  <a:srgbClr val="000000"/>
                </a:solidFill>
                <a:effectLst/>
                <a:latin typeface="NimbusRomNo9L-Regu"/>
              </a:rPr>
              <a:t>observe SCANS is not very sensitive to the </a:t>
            </a:r>
            <a:r>
              <a:rPr lang="fr-FR" altLang="zh-CN" sz="1800" b="1" i="0" dirty="0">
                <a:solidFill>
                  <a:srgbClr val="000000"/>
                </a:solidFill>
                <a:effectLst/>
                <a:latin typeface="NimbusRomNo9L-Medi"/>
              </a:rPr>
              <a:t>Multiplie</a:t>
            </a:r>
            <a:r>
              <a:rPr lang="en-US" altLang="zh-CN" sz="2800" b="1" i="0" dirty="0">
                <a:solidFill>
                  <a:srgbClr val="000000"/>
                </a:solidFill>
                <a:effectLst/>
                <a:latin typeface="NimbusRomNo9L-Medi"/>
              </a:rPr>
              <a:t>r/ˈ</a:t>
            </a:r>
            <a:r>
              <a:rPr lang="en-US" altLang="zh-CN" sz="2800" b="1" i="0" dirty="0" err="1">
                <a:solidFill>
                  <a:srgbClr val="000000"/>
                </a:solidFill>
                <a:effectLst/>
                <a:latin typeface="NimbusRomNo9L-Medi"/>
              </a:rPr>
              <a:t>mʌltɪplaɪər</a:t>
            </a:r>
            <a:r>
              <a:rPr lang="en-US" altLang="zh-CN" sz="2800" b="1" i="0" dirty="0">
                <a:solidFill>
                  <a:srgbClr val="000000"/>
                </a:solidFill>
                <a:effectLst/>
                <a:latin typeface="NimbusRomNo9L-Medi"/>
              </a:rPr>
              <a:t>/ value </a:t>
            </a:r>
            <a:r>
              <a:rPr lang="en-US" altLang="zh-CN" sz="1800" b="0" i="0" dirty="0">
                <a:solidFill>
                  <a:srgbClr val="000000"/>
                </a:solidFill>
                <a:effectLst/>
                <a:latin typeface="NimbusRomNo9L-Regu"/>
              </a:rPr>
              <a:t>since the average </a:t>
            </a:r>
            <a:r>
              <a:rPr lang="en-US" altLang="zh-CN" sz="1800" b="0" i="0" dirty="0" err="1">
                <a:solidFill>
                  <a:srgbClr val="000000"/>
                </a:solidFill>
                <a:effectLst/>
                <a:latin typeface="NimbusRomNo9L-Regu"/>
              </a:rPr>
              <a:t>perfor</a:t>
            </a:r>
            <a:r>
              <a:rPr lang="fr-FR" altLang="zh-CN" sz="1800" b="0" i="0" dirty="0">
                <a:solidFill>
                  <a:srgbClr val="000000"/>
                </a:solidFill>
                <a:effectLst/>
                <a:latin typeface="NimbusRomNo9L-Regu"/>
              </a:rPr>
              <a:t>mance fluctuates</a:t>
            </a:r>
            <a:r>
              <a:rPr lang="en-US" altLang="zh-CN" sz="1800" b="0" i="0" dirty="0">
                <a:solidFill>
                  <a:srgbClr val="000000"/>
                </a:solidFill>
                <a:effectLst/>
                <a:latin typeface="NimbusRomNo9L-Regu"/>
              </a:rPr>
              <a:t>/ˈ</a:t>
            </a:r>
            <a:r>
              <a:rPr lang="en-US" altLang="zh-CN" sz="1800" b="0" i="0" dirty="0" err="1">
                <a:solidFill>
                  <a:srgbClr val="000000"/>
                </a:solidFill>
                <a:effectLst/>
                <a:latin typeface="NimbusRomNo9L-Regu"/>
              </a:rPr>
              <a:t>flʌktʃueɪts</a:t>
            </a:r>
            <a:r>
              <a:rPr lang="en-US" altLang="zh-CN" sz="1800" b="0" i="0" dirty="0">
                <a:solidFill>
                  <a:srgbClr val="000000"/>
                </a:solidFill>
                <a:effectLst/>
                <a:latin typeface="NimbusRomNo9L-Regu"/>
              </a:rPr>
              <a:t>/</a:t>
            </a:r>
            <a:r>
              <a:rPr lang="fr-FR" altLang="zh-CN" sz="1800" b="0" i="0" dirty="0">
                <a:solidFill>
                  <a:srgbClr val="000000"/>
                </a:solidFill>
                <a:effectLst/>
                <a:latin typeface="NimbusRomNo9L-Regu"/>
              </a:rPr>
              <a:t> slightly</a:t>
            </a:r>
            <a:r>
              <a:rPr lang="en-US" altLang="zh-CN" sz="1800" b="0" i="0" dirty="0">
                <a:solidFill>
                  <a:srgbClr val="000000"/>
                </a:solidFill>
                <a:effectLst/>
                <a:latin typeface="NimbusRomNo9L-Regu"/>
              </a:rPr>
              <a:t>.</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And it is evident that classification threshold should be properly tuned since it impacts the balance between </a:t>
            </a:r>
            <a:r>
              <a:rPr lang="en-US" altLang="zh-CN" sz="1200" b="0" i="0" dirty="0">
                <a:solidFill>
                  <a:srgbClr val="000000"/>
                </a:solidFill>
                <a:effectLst/>
                <a:latin typeface="NimbusRomNo9L-Regu"/>
              </a:rPr>
              <a:t>exaggerated safety and adequate safety.</a:t>
            </a:r>
            <a:br>
              <a:rPr lang="en-US" altLang="zh-CN" sz="1200" b="0" i="0" dirty="0">
                <a:solidFill>
                  <a:srgbClr val="000000"/>
                </a:solidFill>
                <a:effectLst/>
                <a:latin typeface="NimbusRomNo9L-Regu"/>
              </a:rPr>
            </a:br>
            <a:r>
              <a:rPr lang="en-US" altLang="zh-CN" sz="1200" b="0" i="0" dirty="0">
                <a:solidFill>
                  <a:srgbClr val="000000"/>
                </a:solidFill>
                <a:effectLst/>
                <a:latin typeface="NimbusRomNo9L-Regu"/>
              </a:rPr>
              <a:t>Last,</a:t>
            </a:r>
            <a:r>
              <a:rPr lang="zh-CN" altLang="en-US" sz="1200" b="0" i="0" dirty="0">
                <a:solidFill>
                  <a:srgbClr val="000000"/>
                </a:solidFill>
                <a:effectLst/>
                <a:latin typeface="NimbusRomNo9L-Regu"/>
              </a:rPr>
              <a:t> </a:t>
            </a:r>
            <a:r>
              <a:rPr lang="en-US" altLang="zh-CN" sz="1800" b="0" i="0" dirty="0">
                <a:solidFill>
                  <a:srgbClr val="000000"/>
                </a:solidFill>
                <a:effectLst/>
                <a:latin typeface="NimbusRomNo9L-Regu"/>
              </a:rPr>
              <a:t>as depicted/</a:t>
            </a:r>
            <a:r>
              <a:rPr lang="en-US" altLang="zh-CN" sz="1800" b="0" i="0" dirty="0" err="1">
                <a:solidFill>
                  <a:srgbClr val="000000"/>
                </a:solidFill>
                <a:effectLst/>
                <a:latin typeface="NimbusRomNo9L-Regu"/>
              </a:rPr>
              <a:t>dɪˈpɪktɪd</a:t>
            </a:r>
            <a:r>
              <a:rPr lang="en-US" altLang="zh-CN" sz="1800" b="0" i="0" dirty="0">
                <a:solidFill>
                  <a:srgbClr val="000000"/>
                </a:solidFill>
                <a:effectLst/>
                <a:latin typeface="NimbusRomNo9L-Regu"/>
              </a:rPr>
              <a:t>/ </a:t>
            </a:r>
            <a:r>
              <a:rPr lang="fr-FR" altLang="zh-CN" sz="1800" b="0" i="0" dirty="0">
                <a:solidFill>
                  <a:srgbClr val="000000"/>
                </a:solidFill>
                <a:effectLst/>
                <a:latin typeface="NimbusRomNo9L-Regu"/>
              </a:rPr>
              <a:t>in lower right figure</a:t>
            </a:r>
            <a:r>
              <a:rPr lang="en-US" altLang="zh-CN" sz="1800" b="0" i="0" dirty="0">
                <a:solidFill>
                  <a:srgbClr val="000000"/>
                </a:solidFill>
                <a:effectLst/>
                <a:latin typeface="NimbusRomNo9L-Regu"/>
              </a:rPr>
              <a:t>, middle and latter layers demonstrate higher degree of distinction, indicating better identification accuracy for harmfulness, which is consistent with our previous findings.</a:t>
            </a: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CE12580D-F9F4-7C9F-02A9-46049C93401E}"/>
              </a:ext>
            </a:extLst>
          </p:cNvPr>
          <p:cNvSpPr>
            <a:spLocks noGrp="1"/>
          </p:cNvSpPr>
          <p:nvPr>
            <p:ph type="sldNum" sz="quarter" idx="5"/>
          </p:nvPr>
        </p:nvSpPr>
        <p:spPr/>
        <p:txBody>
          <a:bodyPr/>
          <a:lstStyle/>
          <a:p>
            <a:fld id="{8F886D82-40B8-4175-AE33-CCD3B53A526C}" type="slidenum">
              <a:rPr lang="zh-CN" altLang="en-US" smtClean="0"/>
              <a:t>14</a:t>
            </a:fld>
            <a:endParaRPr lang="zh-CN" altLang="en-US"/>
          </a:p>
        </p:txBody>
      </p:sp>
    </p:spTree>
    <p:extLst>
      <p:ext uri="{BB962C8B-B14F-4D97-AF65-F5344CB8AC3E}">
        <p14:creationId xmlns:p14="http://schemas.microsoft.com/office/powerpoint/2010/main" val="153404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B796-2537-DCA9-CCC9-D87B94EA39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0904F9-7AEE-AE56-D8D4-57A7D8675F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03BAC9F-431E-DB7E-ED84-5101188AA881}"/>
              </a:ext>
            </a:extLst>
          </p:cNvPr>
          <p:cNvSpPr>
            <a:spLocks noGrp="1"/>
          </p:cNvSpPr>
          <p:nvPr>
            <p:ph type="body" idx="1"/>
          </p:nvPr>
        </p:nvSpPr>
        <p:spPr/>
        <p:txBody>
          <a:bodyPr/>
          <a:lstStyle/>
          <a:p>
            <a:pPr marL="0" marR="0" algn="l">
              <a:spcBef>
                <a:spcPts val="0"/>
              </a:spcBef>
              <a:spcAft>
                <a:spcPts val="0"/>
              </a:spcAft>
            </a:pPr>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That’s all. Thanks for listening.</a:t>
            </a:r>
            <a:endParaRPr lang="en-US"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marL="0" marR="0" algn="l">
              <a:spcBef>
                <a:spcPts val="0"/>
              </a:spcBef>
              <a:spcAft>
                <a:spcPts val="0"/>
              </a:spcAft>
            </a:pPr>
            <a:r>
              <a:rPr lang="en-US"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It’s my pleasure to share our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zh-CN" sz="1200" kern="12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Thank you.</a:t>
            </a:r>
            <a:endParaRPr lang="fr-FR" altLang="zh-CN" sz="1200" kern="100" dirty="0">
              <a:effectLst/>
              <a:latin typeface="等线" panose="02010600030101010101" pitchFamily="2" charset="-122"/>
              <a:ea typeface="等线" panose="02010600030101010101" pitchFamily="2" charset="-122"/>
            </a:endParaRPr>
          </a:p>
          <a:p>
            <a:endParaRPr lang="zh-CN" altLang="en-US" dirty="0"/>
          </a:p>
        </p:txBody>
      </p:sp>
      <p:sp>
        <p:nvSpPr>
          <p:cNvPr id="4" name="灯片编号占位符 3">
            <a:extLst>
              <a:ext uri="{FF2B5EF4-FFF2-40B4-BE49-F238E27FC236}">
                <a16:creationId xmlns:a16="http://schemas.microsoft.com/office/drawing/2014/main" id="{EB733E03-49AD-77C3-53EE-0761E947E86D}"/>
              </a:ext>
            </a:extLst>
          </p:cNvPr>
          <p:cNvSpPr>
            <a:spLocks noGrp="1"/>
          </p:cNvSpPr>
          <p:nvPr>
            <p:ph type="sldNum" sz="quarter" idx="5"/>
          </p:nvPr>
        </p:nvSpPr>
        <p:spPr/>
        <p:txBody>
          <a:bodyPr/>
          <a:lstStyle/>
          <a:p>
            <a:fld id="{8F886D82-40B8-4175-AE33-CCD3B53A526C}" type="slidenum">
              <a:rPr lang="zh-CN" altLang="en-US" smtClean="0"/>
              <a:t>15</a:t>
            </a:fld>
            <a:endParaRPr lang="zh-CN" altLang="en-US"/>
          </a:p>
        </p:txBody>
      </p:sp>
    </p:spTree>
    <p:extLst>
      <p:ext uri="{BB962C8B-B14F-4D97-AF65-F5344CB8AC3E}">
        <p14:creationId xmlns:p14="http://schemas.microsoft.com/office/powerpoint/2010/main" val="189163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E059-7589-9242-2530-8ABF462768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C786FA-72D3-7425-CD07-AD3BA12E3B1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D12D8C-8865-ED58-8B59-1B5129ABDF30}"/>
              </a:ext>
            </a:extLst>
          </p:cNvPr>
          <p:cNvSpPr>
            <a:spLocks noGrp="1"/>
          </p:cNvSpPr>
          <p:nvPr>
            <p:ph type="body" idx="1"/>
          </p:nvPr>
        </p:nvSpPr>
        <p:spPr/>
        <p:txBody>
          <a:bodyPr/>
          <a:lstStyle/>
          <a:p>
            <a:r>
              <a:rPr lang="en-US" altLang="zh-CN" sz="1800" b="0" i="0" dirty="0">
                <a:solidFill>
                  <a:srgbClr val="000000"/>
                </a:solidFill>
                <a:effectLst/>
                <a:latin typeface="NimbusRomNo9L-Regu"/>
              </a:rPr>
              <a:t>Safety alignment is indispensable for Large Language Models to defend threats from malicious instructions. [c]</a:t>
            </a:r>
          </a:p>
          <a:p>
            <a:r>
              <a:rPr lang="en-US" altLang="zh-CN" sz="1800" b="0" i="0" dirty="0">
                <a:solidFill>
                  <a:srgbClr val="000000"/>
                </a:solidFill>
                <a:effectLst/>
                <a:latin typeface="NimbusRomNo9L-Regu"/>
              </a:rPr>
              <a:t>However, recent researches reveal </a:t>
            </a:r>
            <a:r>
              <a:rPr lang="en-US" altLang="zh-CN" sz="1800" b="0" i="0">
                <a:solidFill>
                  <a:srgbClr val="000000"/>
                </a:solidFill>
                <a:effectLst/>
                <a:latin typeface="NimbusRomNo9L-Regu"/>
              </a:rPr>
              <a:t>safety-aligned LLMs suffer </a:t>
            </a:r>
            <a:r>
              <a:rPr lang="en-US" altLang="zh-CN" sz="1800" b="0" i="0" dirty="0">
                <a:solidFill>
                  <a:srgbClr val="000000"/>
                </a:solidFill>
                <a:effectLst/>
                <a:latin typeface="NimbusRomNo9L-Regu"/>
              </a:rPr>
              <a:t>from the exaggerated safety issue.</a:t>
            </a:r>
            <a:r>
              <a:rPr lang="en-US" altLang="zh-CN" sz="2800" dirty="0"/>
              <a:t> </a:t>
            </a:r>
            <a:r>
              <a:rPr lang="en-US" altLang="zh-CN" sz="4000" b="0" i="0" dirty="0">
                <a:solidFill>
                  <a:srgbClr val="000000"/>
                </a:solidFill>
                <a:effectLst/>
                <a:latin typeface="NimbusRomNo9L-Regu"/>
              </a:rPr>
              <a:t>T</a:t>
            </a:r>
            <a:r>
              <a:rPr lang="en-US" altLang="zh-CN" sz="1800" b="0" i="0" dirty="0">
                <a:solidFill>
                  <a:srgbClr val="000000"/>
                </a:solidFill>
                <a:effectLst/>
                <a:latin typeface="NimbusRomNo9L-Regu"/>
              </a:rPr>
              <a:t>his issue refers to aligned models exhibit/</a:t>
            </a:r>
            <a:r>
              <a:rPr lang="en-US" altLang="zh-CN" sz="1800" b="0" i="0" dirty="0" err="1">
                <a:solidFill>
                  <a:srgbClr val="000000"/>
                </a:solidFill>
                <a:effectLst/>
                <a:latin typeface="NimbusRomNo9L-Regu"/>
              </a:rPr>
              <a:t>ɪɡˈzɪbɪt</a:t>
            </a:r>
            <a:r>
              <a:rPr lang="en-US" altLang="zh-CN" sz="1800" b="0" i="0" dirty="0">
                <a:solidFill>
                  <a:srgbClr val="000000"/>
                </a:solidFill>
                <a:effectLst/>
                <a:latin typeface="NimbusRomNo9L-Regu"/>
              </a:rPr>
              <a:t>/ a tendency towards false refusal on benign queries which use similar vocabulary to harmful queries</a:t>
            </a:r>
            <a:r>
              <a:rPr lang="en-US" altLang="zh-CN" sz="4000" b="0" i="0" dirty="0">
                <a:solidFill>
                  <a:srgbClr val="000000"/>
                </a:solidFill>
                <a:effectLst/>
                <a:latin typeface="NimbusRomNo9L-Regu"/>
              </a:rPr>
              <a:t>. As demonstrated in Figure 1</a:t>
            </a:r>
            <a:r>
              <a:rPr lang="en-US" altLang="zh-CN" sz="7200" b="0" i="0" dirty="0">
                <a:solidFill>
                  <a:srgbClr val="000000"/>
                </a:solidFill>
                <a:effectLst/>
                <a:latin typeface="NimbusRomNo9L-Regu"/>
              </a:rPr>
              <a:t>, </a:t>
            </a:r>
            <a:r>
              <a:rPr lang="en-US" altLang="zh-CN" sz="2800" dirty="0">
                <a:solidFill>
                  <a:srgbClr val="004098"/>
                </a:solidFill>
                <a:latin typeface="Times New Roman" panose="02020603050405020304" pitchFamily="18" charset="0"/>
                <a:cs typeface="Times New Roman" panose="02020603050405020304" pitchFamily="18" charset="0"/>
              </a:rPr>
              <a:t>‘kill’ means turning off the light without malicious intention but llama2-7b-chat model makes a false refusal.</a:t>
            </a:r>
            <a:r>
              <a:rPr lang="en-US" altLang="zh-CN" sz="1800" b="0" i="0" dirty="0">
                <a:solidFill>
                  <a:srgbClr val="000000"/>
                </a:solidFill>
                <a:effectLst/>
                <a:latin typeface="NimbusRomNo9L-Regu"/>
              </a:rPr>
              <a:t> </a:t>
            </a:r>
          </a:p>
          <a:p>
            <a:r>
              <a:rPr lang="en-US" altLang="zh-CN" sz="1800" b="0" i="0" dirty="0">
                <a:solidFill>
                  <a:srgbClr val="000000"/>
                </a:solidFill>
                <a:effectLst/>
                <a:latin typeface="NimbusRomNo9L-Regu"/>
              </a:rPr>
              <a:t>This phenomenon significantly weakens the capability of LLMs to generate helpful responses to benign queries, excessively prioritizing safety</a:t>
            </a:r>
            <a:r>
              <a:rPr lang="en-US" altLang="zh-CN" sz="2800" b="0" i="0" dirty="0">
                <a:solidFill>
                  <a:srgbClr val="000000"/>
                </a:solidFill>
                <a:effectLst/>
                <a:latin typeface="NimbusRomNo9L-Regu"/>
              </a:rPr>
              <a:t>.</a:t>
            </a:r>
            <a:br>
              <a:rPr lang="en-US" altLang="zh-CN" sz="2800" dirty="0"/>
            </a:br>
            <a:endParaRPr lang="en-US" altLang="zh-CN" sz="18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D049265D-E8EA-0F02-9FC3-9D3C082E7F06}"/>
              </a:ext>
            </a:extLst>
          </p:cNvPr>
          <p:cNvSpPr>
            <a:spLocks noGrp="1"/>
          </p:cNvSpPr>
          <p:nvPr>
            <p:ph type="sldNum" sz="quarter" idx="5"/>
          </p:nvPr>
        </p:nvSpPr>
        <p:spPr/>
        <p:txBody>
          <a:bodyPr/>
          <a:lstStyle/>
          <a:p>
            <a:fld id="{8F886D82-40B8-4175-AE33-CCD3B53A526C}" type="slidenum">
              <a:rPr lang="zh-CN" altLang="en-US" smtClean="0"/>
              <a:t>2</a:t>
            </a:fld>
            <a:endParaRPr lang="zh-CN" altLang="en-US"/>
          </a:p>
        </p:txBody>
      </p:sp>
    </p:spTree>
    <p:extLst>
      <p:ext uri="{BB962C8B-B14F-4D97-AF65-F5344CB8AC3E}">
        <p14:creationId xmlns:p14="http://schemas.microsoft.com/office/powerpoint/2010/main" val="288880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0F7B-8A1B-AF7E-F6AB-8C471C05A0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48516A-8F5E-AB60-6C47-41EB7A014B2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48CB7BC-AF17-6FFB-2244-36E82904C56D}"/>
              </a:ext>
            </a:extLst>
          </p:cNvPr>
          <p:cNvSpPr>
            <a:spLocks noGrp="1"/>
          </p:cNvSpPr>
          <p:nvPr>
            <p:ph type="body" idx="1"/>
          </p:nvPr>
        </p:nvSpPr>
        <p:spPr/>
        <p:txBody>
          <a:bodyPr/>
          <a:lstStyle/>
          <a:p>
            <a:r>
              <a:rPr lang="en-US" altLang="zh-CN" sz="1800" b="0" i="0" dirty="0">
                <a:solidFill>
                  <a:srgbClr val="000000"/>
                </a:solidFill>
                <a:effectLst/>
                <a:latin typeface="NimbusRomNo9L-Regu"/>
              </a:rPr>
              <a:t>Existing methods to mitigate the exaggerated safety issue can be categorized into training-based and training-free approaches. [c] However, due to the scarcity/ˈ</a:t>
            </a:r>
            <a:r>
              <a:rPr lang="en-US" altLang="zh-CN" sz="1800" b="0" i="0" dirty="0" err="1">
                <a:solidFill>
                  <a:srgbClr val="000000"/>
                </a:solidFill>
                <a:effectLst/>
                <a:latin typeface="NimbusRomNo9L-Regu"/>
              </a:rPr>
              <a:t>skersəti</a:t>
            </a:r>
            <a:r>
              <a:rPr lang="en-US" altLang="zh-CN" sz="1800" b="0" i="0" dirty="0">
                <a:solidFill>
                  <a:srgbClr val="000000"/>
                </a:solidFill>
                <a:effectLst/>
                <a:latin typeface="NimbusRomNo9L-Regu"/>
              </a:rPr>
              <a:t>/ of training data related to exaggerated safety, training-based solutions still exhibit a high refusal rate on queries that are word-level harmful but semantically benign. [c] Furthermore, existing training-free methods focus on prompt/</a:t>
            </a:r>
            <a:r>
              <a:rPr lang="en-US" altLang="zh-CN" sz="1800" b="0" i="0" dirty="0" err="1">
                <a:solidFill>
                  <a:srgbClr val="000000"/>
                </a:solidFill>
                <a:effectLst/>
                <a:latin typeface="NimbusRomNo9L-Regu"/>
              </a:rPr>
              <a:t>prɒmpt</a:t>
            </a:r>
            <a:r>
              <a:rPr lang="en-US" altLang="zh-CN" sz="1800" b="0" i="0" dirty="0">
                <a:solidFill>
                  <a:srgbClr val="000000"/>
                </a:solidFill>
                <a:effectLst/>
                <a:latin typeface="NimbusRomNo9L-Regu"/>
              </a:rPr>
              <a:t>/ engineering or decoding strategies. [c] Prompt engineering-based methods take time and resources to design high-quality prompts [c] and decoding-based methods clearly slow down the model inference speed. </a:t>
            </a:r>
          </a:p>
          <a:p>
            <a:r>
              <a:rPr lang="en-US" altLang="zh-CN" sz="1800" b="0" i="0" dirty="0">
                <a:solidFill>
                  <a:srgbClr val="000000"/>
                </a:solidFill>
                <a:effectLst/>
                <a:latin typeface="NimbusRomNo9L-Regu"/>
              </a:rPr>
              <a:t>[c] In this paper, we propose a training-free, representation engineering method named SCANS, outperforming both training-free and training-based baselines</a:t>
            </a:r>
            <a:r>
              <a:rPr lang="en-US" altLang="zh-CN" sz="7200" b="0" i="0" dirty="0">
                <a:solidFill>
                  <a:srgbClr val="000000"/>
                </a:solidFill>
                <a:effectLst/>
                <a:latin typeface="NimbusRomNo9L-Regu"/>
              </a:rPr>
              <a:t>. </a:t>
            </a:r>
            <a:br>
              <a:rPr lang="en-US" altLang="zh-CN" sz="7200" dirty="0"/>
            </a:br>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F9A4342D-A392-B164-1228-8BEE5E430C3B}"/>
              </a:ext>
            </a:extLst>
          </p:cNvPr>
          <p:cNvSpPr>
            <a:spLocks noGrp="1"/>
          </p:cNvSpPr>
          <p:nvPr>
            <p:ph type="sldNum" sz="quarter" idx="5"/>
          </p:nvPr>
        </p:nvSpPr>
        <p:spPr/>
        <p:txBody>
          <a:bodyPr/>
          <a:lstStyle/>
          <a:p>
            <a:fld id="{8F886D82-40B8-4175-AE33-CCD3B53A526C}" type="slidenum">
              <a:rPr lang="zh-CN" altLang="en-US" smtClean="0"/>
              <a:t>3</a:t>
            </a:fld>
            <a:endParaRPr lang="zh-CN" altLang="en-US"/>
          </a:p>
        </p:txBody>
      </p:sp>
    </p:spTree>
    <p:extLst>
      <p:ext uri="{BB962C8B-B14F-4D97-AF65-F5344CB8AC3E}">
        <p14:creationId xmlns:p14="http://schemas.microsoft.com/office/powerpoint/2010/main" val="304684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dirty="0">
                <a:solidFill>
                  <a:srgbClr val="000000"/>
                </a:solidFill>
                <a:effectLst/>
                <a:latin typeface="NimbusRomNo9L-Regu"/>
              </a:rPr>
              <a:t>Inspired by current researches that observe the existence of safety information in the representation spaces, we first investigate the safety defense mechanism/ˈ</a:t>
            </a:r>
            <a:r>
              <a:rPr lang="en-US" altLang="zh-CN" sz="1800" b="0" i="0" dirty="0" err="1">
                <a:solidFill>
                  <a:srgbClr val="000000"/>
                </a:solidFill>
                <a:effectLst/>
                <a:latin typeface="NimbusRomNo9L-Regu"/>
              </a:rPr>
              <a:t>mekənɪzəm</a:t>
            </a:r>
            <a:r>
              <a:rPr lang="en-US" altLang="zh-CN" sz="1800" b="0" i="0" dirty="0">
                <a:solidFill>
                  <a:srgbClr val="000000"/>
                </a:solidFill>
                <a:effectLst/>
                <a:latin typeface="NimbusRomNo9L-Regu"/>
              </a:rPr>
              <a:t>/ by analyzing/ˈ</a:t>
            </a:r>
            <a:r>
              <a:rPr lang="en-US" altLang="zh-CN" sz="1800" b="0" i="0" dirty="0" err="1">
                <a:solidFill>
                  <a:srgbClr val="000000"/>
                </a:solidFill>
                <a:effectLst/>
                <a:latin typeface="NimbusRomNo9L-Regu"/>
              </a:rPr>
              <a:t>ænəlaɪzɪŋ</a:t>
            </a:r>
            <a:r>
              <a:rPr lang="en-US" altLang="zh-CN" sz="1800" b="0" i="0" dirty="0">
                <a:solidFill>
                  <a:srgbClr val="000000"/>
                </a:solidFill>
                <a:effectLst/>
                <a:latin typeface="NimbusRomNo9L-Regu"/>
              </a:rPr>
              <a:t>/ how the hidden states change when exposed to harmful queries.</a:t>
            </a:r>
            <a:r>
              <a:rPr lang="en-US" altLang="zh-CN" sz="2800" dirty="0"/>
              <a:t> </a:t>
            </a:r>
            <a:br>
              <a:rPr lang="en-US" altLang="zh-CN" sz="2800" dirty="0"/>
            </a:br>
            <a:r>
              <a:rPr lang="en-US" altLang="zh-CN" sz="1800" b="0" i="0" dirty="0">
                <a:solidFill>
                  <a:srgbClr val="000000"/>
                </a:solidFill>
                <a:effectLst/>
                <a:latin typeface="NimbusRomNo9L-Regu"/>
              </a:rPr>
              <a:t>We leverage a set of anchor data that consists of harmful and benign/</a:t>
            </a:r>
            <a:r>
              <a:rPr lang="en-US" altLang="zh-CN" sz="1800" b="0" i="0" dirty="0" err="1">
                <a:solidFill>
                  <a:srgbClr val="000000"/>
                </a:solidFill>
                <a:effectLst/>
                <a:latin typeface="NimbusRomNo9L-Regu"/>
              </a:rPr>
              <a:t>bɪˈnaɪn</a:t>
            </a:r>
            <a:r>
              <a:rPr lang="en-US" altLang="zh-CN" sz="1800" b="0" i="0" dirty="0">
                <a:solidFill>
                  <a:srgbClr val="000000"/>
                </a:solidFill>
                <a:effectLst/>
                <a:latin typeface="NimbusRomNo9L-Regu"/>
              </a:rPr>
              <a:t>/ queries to trigger the contrastive model behavior. Intuitively, unsafe queries can induce the defense mechanism in LLMs while the safe ones </a:t>
            </a:r>
            <a:r>
              <a:rPr lang="en-US" altLang="zh-CN" sz="1800" b="0" i="0" dirty="0">
                <a:solidFill>
                  <a:srgbClr val="000000"/>
                </a:solidFill>
                <a:effectLst/>
                <a:latin typeface="CMMI10"/>
              </a:rPr>
              <a:t>e</a:t>
            </a:r>
            <a:r>
              <a:rPr lang="en-US" altLang="zh-CN" sz="1800" b="0" i="0" dirty="0">
                <a:solidFill>
                  <a:srgbClr val="000000"/>
                </a:solidFill>
                <a:effectLst/>
                <a:latin typeface="NimbusRomNo9L-Regu"/>
              </a:rPr>
              <a:t>licit/</a:t>
            </a:r>
            <a:r>
              <a:rPr lang="en-US" altLang="zh-CN" sz="1800" b="0" i="0" dirty="0" err="1">
                <a:solidFill>
                  <a:srgbClr val="000000"/>
                </a:solidFill>
                <a:effectLst/>
                <a:latin typeface="NimbusRomNo9L-Regu"/>
              </a:rPr>
              <a:t>iˈlɪsɪt</a:t>
            </a:r>
            <a:r>
              <a:rPr lang="en-US" altLang="zh-CN" sz="1800" b="0" i="0" dirty="0">
                <a:solidFill>
                  <a:srgbClr val="000000"/>
                </a:solidFill>
                <a:effectLst/>
                <a:latin typeface="NimbusRomNo9L-Regu"/>
              </a:rPr>
              <a:t>/ the helpful responses.</a:t>
            </a:r>
            <a:r>
              <a:rPr lang="en-US" altLang="zh-CN" dirty="0"/>
              <a:t> </a:t>
            </a:r>
          </a:p>
          <a:p>
            <a:pPr algn="l"/>
            <a:r>
              <a:rPr lang="en-US" altLang="zh-CN" sz="1800" b="0" i="0" dirty="0">
                <a:solidFill>
                  <a:srgbClr val="000000"/>
                </a:solidFill>
                <a:effectLst/>
                <a:latin typeface="NimbusRomNo9L-Regu"/>
              </a:rPr>
              <a:t>By extracting the hidden states for each layer at the last token position and taking the difference,</a:t>
            </a:r>
            <a:r>
              <a:rPr lang="en-US" altLang="zh-CN" dirty="0"/>
              <a:t> the obtained vector r</a:t>
            </a:r>
            <a:r>
              <a:rPr lang="en-US" altLang="zh-CN" sz="1800" b="0" i="0" dirty="0">
                <a:solidFill>
                  <a:srgbClr val="000000"/>
                </a:solidFill>
                <a:effectLst/>
                <a:latin typeface="NimbusRomNo9L-Regu"/>
              </a:rPr>
              <a:t>epresents a direction from the model’s inclination/ˌ</a:t>
            </a:r>
            <a:r>
              <a:rPr lang="en-US" altLang="zh-CN" sz="1800" b="0" i="0" dirty="0" err="1">
                <a:solidFill>
                  <a:srgbClr val="000000"/>
                </a:solidFill>
                <a:effectLst/>
                <a:latin typeface="NimbusRomNo9L-Regu"/>
              </a:rPr>
              <a:t>ɪnklɪˈneɪʃn</a:t>
            </a:r>
            <a:r>
              <a:rPr lang="en-US" altLang="zh-CN" sz="1800" b="0" i="0" dirty="0">
                <a:solidFill>
                  <a:srgbClr val="000000"/>
                </a:solidFill>
                <a:effectLst/>
                <a:latin typeface="NimbusRomNo9L-Regu"/>
              </a:rPr>
              <a:t>/ to answer towards the unwillingness to answer. We call it “refusal steering vectors”.</a:t>
            </a:r>
          </a:p>
          <a:p>
            <a:pPr algn="l"/>
            <a:r>
              <a:rPr lang="en-US" altLang="zh-CN" sz="1800" b="0" i="0" dirty="0">
                <a:solidFill>
                  <a:srgbClr val="000000"/>
                </a:solidFill>
                <a:effectLst/>
                <a:latin typeface="NimbusRomNo9L-Regu"/>
              </a:rPr>
              <a:t>Hence, subtracting this vector from the model representations can help moderate the tendency towards false-refusal responses, counteracting the exaggerated/</a:t>
            </a:r>
            <a:r>
              <a:rPr lang="en-US" altLang="zh-CN" sz="1800" b="0" i="0" dirty="0" err="1">
                <a:solidFill>
                  <a:srgbClr val="000000"/>
                </a:solidFill>
                <a:effectLst/>
                <a:latin typeface="NimbusRomNo9L-Regu"/>
              </a:rPr>
              <a:t>ɪɡˈzædʒəreɪtɪd</a:t>
            </a:r>
            <a:r>
              <a:rPr lang="en-US" altLang="zh-CN" sz="1800" b="0" i="0" dirty="0">
                <a:solidFill>
                  <a:srgbClr val="000000"/>
                </a:solidFill>
                <a:effectLst/>
                <a:latin typeface="NimbusRomNo9L-Regu"/>
              </a:rPr>
              <a:t>/ safety</a:t>
            </a:r>
            <a:r>
              <a:rPr lang="en-US" altLang="zh-CN" sz="2800" b="0" i="0" dirty="0">
                <a:solidFill>
                  <a:srgbClr val="000000"/>
                </a:solidFill>
                <a:effectLst/>
                <a:latin typeface="NimbusRomNo9L-Regu"/>
              </a:rPr>
              <a:t>.</a:t>
            </a:r>
            <a:br>
              <a:rPr lang="en-US" altLang="zh-CN" sz="2800" dirty="0"/>
            </a:br>
            <a:endParaRPr lang="en-US" altLang="zh-CN" sz="1800" b="0" i="0" dirty="0">
              <a:solidFill>
                <a:srgbClr val="000000"/>
              </a:solidFill>
              <a:effectLst/>
              <a:latin typeface="NimbusRomNo9L-Regu"/>
            </a:endParaRPr>
          </a:p>
          <a:p>
            <a:pPr algn="l"/>
            <a:br>
              <a:rPr lang="en-US" altLang="zh-CN" dirty="0"/>
            </a:br>
            <a:br>
              <a:rPr lang="en-US" altLang="zh-CN" dirty="0"/>
            </a:br>
            <a:br>
              <a:rPr lang="en-US" altLang="zh-CN" dirty="0"/>
            </a:br>
            <a:endParaRPr lang="en-US" altLang="zh-CN" dirty="0"/>
          </a:p>
        </p:txBody>
      </p:sp>
      <p:sp>
        <p:nvSpPr>
          <p:cNvPr id="4" name="灯片编号占位符 3"/>
          <p:cNvSpPr>
            <a:spLocks noGrp="1"/>
          </p:cNvSpPr>
          <p:nvPr>
            <p:ph type="sldNum" sz="quarter" idx="5"/>
          </p:nvPr>
        </p:nvSpPr>
        <p:spPr/>
        <p:txBody>
          <a:bodyPr/>
          <a:lstStyle/>
          <a:p>
            <a:fld id="{8F886D82-40B8-4175-AE33-CCD3B53A526C}" type="slidenum">
              <a:rPr lang="zh-CN" altLang="en-US" smtClean="0"/>
              <a:t>4</a:t>
            </a:fld>
            <a:endParaRPr lang="zh-CN" altLang="en-US"/>
          </a:p>
        </p:txBody>
      </p:sp>
    </p:spTree>
    <p:extLst>
      <p:ext uri="{BB962C8B-B14F-4D97-AF65-F5344CB8AC3E}">
        <p14:creationId xmlns:p14="http://schemas.microsoft.com/office/powerpoint/2010/main" val="302880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D6D5-5B8C-765C-9577-52C6713954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16CB94-7265-8FEE-AF62-DBB0FBED8A1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BA2179F-6F52-DA77-816E-5561CDAC7EEB}"/>
              </a:ext>
            </a:extLst>
          </p:cNvPr>
          <p:cNvSpPr>
            <a:spLocks noGrp="1"/>
          </p:cNvSpPr>
          <p:nvPr>
            <p:ph type="body" idx="1"/>
          </p:nvPr>
        </p:nvSpPr>
        <p:spPr/>
        <p:txBody>
          <a:bodyPr/>
          <a:lstStyle/>
          <a:p>
            <a:pPr algn="l"/>
            <a:r>
              <a:rPr lang="en-US" altLang="zh-CN" sz="1800" b="0" i="0" dirty="0">
                <a:solidFill>
                  <a:srgbClr val="000000"/>
                </a:solidFill>
                <a:effectLst/>
                <a:latin typeface="NimbusRomNo9L-Regu"/>
              </a:rPr>
              <a:t>Using the above steering vectors to manipulate/</a:t>
            </a:r>
            <a:r>
              <a:rPr lang="en-US" altLang="zh-CN" sz="1800" b="0" i="0" dirty="0" err="1">
                <a:solidFill>
                  <a:srgbClr val="000000"/>
                </a:solidFill>
                <a:effectLst/>
                <a:latin typeface="NimbusRomNo9L-Regu"/>
              </a:rPr>
              <a:t>məˈnɪpjuleɪt</a:t>
            </a:r>
            <a:r>
              <a:rPr lang="en-US" altLang="zh-CN" sz="1800" b="0" i="0" dirty="0">
                <a:solidFill>
                  <a:srgbClr val="000000"/>
                </a:solidFill>
                <a:effectLst/>
                <a:latin typeface="NimbusRomNo9L-Regu"/>
              </a:rPr>
              <a:t>/ the representations across all layers could potentially disrupt the model outputs to an excessive degree. Therefore, we aim to anchor the specific/</a:t>
            </a:r>
            <a:r>
              <a:rPr lang="en-US" altLang="zh-CN" sz="1800" b="0" i="0" dirty="0" err="1">
                <a:solidFill>
                  <a:srgbClr val="000000"/>
                </a:solidFill>
                <a:effectLst/>
                <a:latin typeface="NimbusRomNo9L-Regu"/>
              </a:rPr>
              <a:t>spəˈsɪfɪk</a:t>
            </a:r>
            <a:r>
              <a:rPr lang="en-US" altLang="zh-CN" sz="1800" b="0" i="0" dirty="0">
                <a:solidFill>
                  <a:srgbClr val="000000"/>
                </a:solidFill>
                <a:effectLst/>
                <a:latin typeface="NimbusRomNo9L-Regu"/>
              </a:rPr>
              <a:t>/ layers that predominantly influence the model refusal behavior, which we call safety-critical layers, thereby utilized to steer without affecting general capabilities.</a:t>
            </a:r>
            <a:r>
              <a:rPr lang="en-US" altLang="zh-CN" dirty="0"/>
              <a:t> </a:t>
            </a:r>
          </a:p>
          <a:p>
            <a:pPr algn="l"/>
            <a:r>
              <a:rPr lang="en-US" altLang="zh-CN" b="0" i="0" dirty="0">
                <a:solidFill>
                  <a:srgbClr val="333333"/>
                </a:solidFill>
                <a:effectLst/>
                <a:latin typeface="Noto Sans" panose="020B0502040504020204" pitchFamily="34" charset="0"/>
              </a:rPr>
              <a:t>We have traversed/</a:t>
            </a:r>
            <a:r>
              <a:rPr lang="en-US" altLang="zh-CN" b="0" i="0" dirty="0" err="1">
                <a:solidFill>
                  <a:srgbClr val="333333"/>
                </a:solidFill>
                <a:effectLst/>
                <a:latin typeface="Noto Sans" panose="020B0502040504020204" pitchFamily="34" charset="0"/>
              </a:rPr>
              <a:t>trəˈvɜːst</a:t>
            </a:r>
            <a:r>
              <a:rPr lang="en-US" altLang="zh-CN" b="0" i="0" dirty="0">
                <a:solidFill>
                  <a:srgbClr val="333333"/>
                </a:solidFill>
                <a:effectLst/>
                <a:latin typeface="Noto Sans" panose="020B0502040504020204" pitchFamily="34" charset="0"/>
              </a:rPr>
              <a:t>/ all possible layer intervals/ˈ</a:t>
            </a:r>
            <a:r>
              <a:rPr lang="en-US" altLang="zh-CN" b="0" i="0" dirty="0" err="1">
                <a:solidFill>
                  <a:srgbClr val="333333"/>
                </a:solidFill>
                <a:effectLst/>
                <a:latin typeface="Noto Sans" panose="020B0502040504020204" pitchFamily="34" charset="0"/>
              </a:rPr>
              <a:t>ɪntəvl</a:t>
            </a:r>
            <a:r>
              <a:rPr lang="en-US" altLang="zh-CN" b="0" i="0" dirty="0">
                <a:solidFill>
                  <a:srgbClr val="333333"/>
                </a:solidFill>
                <a:effectLst/>
                <a:latin typeface="Noto Sans" panose="020B0502040504020204" pitchFamily="34" charset="0"/>
              </a:rPr>
              <a:t>/ for vocabulary projection in the preliminary/</a:t>
            </a:r>
            <a:r>
              <a:rPr lang="en-US" altLang="zh-CN" b="0" i="0" dirty="0" err="1">
                <a:solidFill>
                  <a:srgbClr val="333333"/>
                </a:solidFill>
                <a:effectLst/>
                <a:latin typeface="Noto Sans" panose="020B0502040504020204" pitchFamily="34" charset="0"/>
              </a:rPr>
              <a:t>prɪˈlɪmɪneri</a:t>
            </a:r>
            <a:r>
              <a:rPr lang="en-US" altLang="zh-CN" b="0" i="0" dirty="0">
                <a:solidFill>
                  <a:srgbClr val="333333"/>
                </a:solidFill>
                <a:effectLst/>
                <a:latin typeface="Noto Sans" panose="020B0502040504020204" pitchFamily="34" charset="0"/>
              </a:rPr>
              <a:t>/ work and observed that extracted steering vectors can encode refusal tokens only when the interval contains the middle layers, indicating middle layers are more sensitive to safety-related prompts. To simplify, we use the three-part uniform division to illustrate this finding, as the first and the third layer set exclude the middle layers.</a:t>
            </a:r>
          </a:p>
          <a:p>
            <a:pPr algn="l"/>
            <a:r>
              <a:rPr lang="en-US" altLang="zh-CN" sz="1800" b="0" i="0" dirty="0">
                <a:solidFill>
                  <a:srgbClr val="000000"/>
                </a:solidFill>
                <a:effectLst/>
                <a:latin typeface="NimbusRomNo9L-Regu"/>
              </a:rPr>
              <a:t>From Table 1, we provide two perspectives: 1) since the middle layers are more safety-critical than former and latter</a:t>
            </a:r>
            <a:r>
              <a:rPr lang="en-US" altLang="zh-CN" sz="2800" dirty="0"/>
              <a:t> </a:t>
            </a:r>
            <a:r>
              <a:rPr lang="en-US" altLang="zh-CN" sz="1800" b="0" i="0" dirty="0">
                <a:solidFill>
                  <a:srgbClr val="000000"/>
                </a:solidFill>
                <a:effectLst/>
                <a:latin typeface="NimbusRomNo9L-Regu"/>
              </a:rPr>
              <a:t>layers, the extracted steering vectors can encode the refusal tokens associated with the safety defense mechanism; then, 2) steering vectors from middle layers promote the likelihood of refusal tokens to be generated, thus the corresponding steering can effectively reduce the false refusal rate.</a:t>
            </a:r>
            <a:endParaRPr lang="en-US" altLang="zh-CN" dirty="0"/>
          </a:p>
        </p:txBody>
      </p:sp>
      <p:sp>
        <p:nvSpPr>
          <p:cNvPr id="4" name="灯片编号占位符 3">
            <a:extLst>
              <a:ext uri="{FF2B5EF4-FFF2-40B4-BE49-F238E27FC236}">
                <a16:creationId xmlns:a16="http://schemas.microsoft.com/office/drawing/2014/main" id="{A5F1A72C-7278-F006-CFE9-8C27D32A6F2B}"/>
              </a:ext>
            </a:extLst>
          </p:cNvPr>
          <p:cNvSpPr>
            <a:spLocks noGrp="1"/>
          </p:cNvSpPr>
          <p:nvPr>
            <p:ph type="sldNum" sz="quarter" idx="5"/>
          </p:nvPr>
        </p:nvSpPr>
        <p:spPr/>
        <p:txBody>
          <a:bodyPr/>
          <a:lstStyle/>
          <a:p>
            <a:fld id="{8F886D82-40B8-4175-AE33-CCD3B53A526C}" type="slidenum">
              <a:rPr lang="zh-CN" altLang="en-US" smtClean="0"/>
              <a:t>5</a:t>
            </a:fld>
            <a:endParaRPr lang="zh-CN" altLang="en-US"/>
          </a:p>
        </p:txBody>
      </p:sp>
    </p:spTree>
    <p:extLst>
      <p:ext uri="{BB962C8B-B14F-4D97-AF65-F5344CB8AC3E}">
        <p14:creationId xmlns:p14="http://schemas.microsoft.com/office/powerpoint/2010/main" val="398634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BFF1-C1FE-D930-9F0B-AAF470D1F6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DF9CB58-EDED-2C16-5F28-B92B1D55B38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7E47FB8-C05B-DAFA-3440-6B01B3A408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Upon anchoring the appropriate layers for steering, we need identify the safety of queries to achieve </a:t>
            </a:r>
            <a:r>
              <a:rPr lang="en-US" altLang="zh-CN" sz="1800" dirty="0">
                <a:solidFill>
                  <a:srgbClr val="004098"/>
                </a:solidFill>
                <a:latin typeface="Times New Roman" panose="02020603050405020304" pitchFamily="18" charset="0"/>
                <a:cs typeface="Times New Roman" panose="02020603050405020304" pitchFamily="18" charset="0"/>
              </a:rPr>
              <a:t>a balance between exaggerated safety mitigation and adequate/ˈ</a:t>
            </a:r>
            <a:r>
              <a:rPr lang="en-US" altLang="zh-CN" sz="1800" dirty="0" err="1">
                <a:solidFill>
                  <a:srgbClr val="004098"/>
                </a:solidFill>
                <a:latin typeface="Times New Roman" panose="02020603050405020304" pitchFamily="18" charset="0"/>
                <a:cs typeface="Times New Roman" panose="02020603050405020304" pitchFamily="18" charset="0"/>
              </a:rPr>
              <a:t>ædɪkwət</a:t>
            </a:r>
            <a:r>
              <a:rPr lang="en-US" altLang="zh-CN" sz="1800" dirty="0">
                <a:solidFill>
                  <a:srgbClr val="004098"/>
                </a:solidFill>
                <a:latin typeface="Times New Roman" panose="02020603050405020304" pitchFamily="18" charset="0"/>
                <a:cs typeface="Times New Roman" panose="02020603050405020304" pitchFamily="18" charset="0"/>
              </a:rPr>
              <a:t>/ safety. Ideally, we want to shift</a:t>
            </a:r>
            <a:r>
              <a:rPr lang="en-US" altLang="zh-CN" sz="1800" b="0" i="0" dirty="0">
                <a:solidFill>
                  <a:srgbClr val="000000"/>
                </a:solidFill>
                <a:effectLst/>
                <a:latin typeface="NimbusRomNo9L-Regu"/>
              </a:rPr>
              <a:t> the output representation against the refusal direction </a:t>
            </a:r>
            <a:r>
              <a:rPr lang="en-US" altLang="zh-CN" sz="1800" b="0" i="0" dirty="0">
                <a:solidFill>
                  <a:srgbClr val="004098"/>
                </a:solidFill>
                <a:effectLst/>
                <a:latin typeface="Times New Roman" panose="02020603050405020304" pitchFamily="18" charset="0"/>
                <a:cs typeface="Times New Roman" panose="02020603050405020304" pitchFamily="18" charset="0"/>
              </a:rPr>
              <a:t>f</a:t>
            </a:r>
            <a:r>
              <a:rPr lang="en-US" altLang="zh-CN" sz="1800" dirty="0">
                <a:solidFill>
                  <a:srgbClr val="004098"/>
                </a:solidFill>
                <a:latin typeface="Times New Roman" panose="02020603050405020304" pitchFamily="18" charset="0"/>
                <a:cs typeface="Times New Roman" panose="02020603050405020304" pitchFamily="18" charset="0"/>
              </a:rPr>
              <a:t>or benign queries</a:t>
            </a:r>
            <a:r>
              <a:rPr lang="en-US" altLang="zh-CN" sz="1800" b="0" i="0" dirty="0">
                <a:solidFill>
                  <a:srgbClr val="000000"/>
                </a:solidFill>
                <a:effectLst/>
                <a:latin typeface="NimbusRomNo9L-Regu"/>
              </a:rPr>
              <a:t>, but towards the refusal direction for harmful queries.</a:t>
            </a:r>
            <a:r>
              <a:rPr lang="en-US" altLang="zh-CN" sz="2800" dirty="0"/>
              <a:t> </a:t>
            </a:r>
            <a:br>
              <a:rPr lang="en-US" altLang="zh-CN" sz="2800" dirty="0"/>
            </a:br>
            <a:r>
              <a:rPr lang="en-US" altLang="zh-CN" sz="2800" dirty="0"/>
              <a:t>First, based on the representations of the aligned model, we </a:t>
            </a:r>
            <a:r>
              <a:rPr lang="en-US" altLang="zh-CN" sz="1800" b="0" i="0" dirty="0">
                <a:solidFill>
                  <a:srgbClr val="000000"/>
                </a:solidFill>
                <a:effectLst/>
                <a:latin typeface="NimbusRomNo9L-Regu"/>
              </a:rPr>
              <a:t>design a simple and training-free classification method to adaptively determine/</a:t>
            </a:r>
            <a:r>
              <a:rPr lang="en-US" altLang="zh-CN" sz="1800" b="0" i="0" dirty="0" err="1">
                <a:solidFill>
                  <a:srgbClr val="000000"/>
                </a:solidFill>
                <a:effectLst/>
                <a:latin typeface="NimbusRomNo9L-Regu"/>
              </a:rPr>
              <a:t>dɪˈtɜːmɪn</a:t>
            </a:r>
            <a:r>
              <a:rPr lang="en-US" altLang="zh-CN" sz="1800" b="0" i="0" dirty="0">
                <a:solidFill>
                  <a:srgbClr val="000000"/>
                </a:solidFill>
                <a:effectLst/>
                <a:latin typeface="NimbusRomNo9L-Regu"/>
              </a:rPr>
              <a:t>/ the steering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Specifically,</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we concatenate the query</a:t>
            </a:r>
            <a:r>
              <a:rPr lang="en-US" altLang="zh-CN" sz="1800" b="0" i="1" dirty="0">
                <a:solidFill>
                  <a:srgbClr val="000000"/>
                </a:solidFill>
                <a:effectLst/>
                <a:latin typeface="CMMI10"/>
              </a:rPr>
              <a:t> </a:t>
            </a:r>
            <a:r>
              <a:rPr lang="en-US" altLang="zh-CN" sz="1800" b="0" i="0" dirty="0">
                <a:solidFill>
                  <a:srgbClr val="000000"/>
                </a:solidFill>
                <a:effectLst/>
                <a:latin typeface="NimbusRomNo9L-Regu"/>
              </a:rPr>
              <a:t>with positive response like </a:t>
            </a:r>
            <a:r>
              <a:rPr lang="en-US" altLang="zh-CN" sz="1800" b="0" i="1" dirty="0">
                <a:solidFill>
                  <a:srgbClr val="000000"/>
                </a:solidFill>
                <a:effectLst/>
                <a:latin typeface="NimbusRomNo9L-ReguItal"/>
              </a:rPr>
              <a:t>Sure</a:t>
            </a:r>
            <a:r>
              <a:rPr lang="en-US" altLang="zh-CN" sz="1800" b="0" i="0" dirty="0">
                <a:solidFill>
                  <a:srgbClr val="000000"/>
                </a:solidFill>
                <a:effectLst/>
                <a:latin typeface="NimbusRomNo9L-Regu"/>
              </a:rPr>
              <a:t> to feed into the aligned model. Next, we extract two hidden states, one </a:t>
            </a:r>
            <a:r>
              <a:rPr lang="en-US" altLang="zh-CN" sz="1800" b="0" i="1" dirty="0">
                <a:solidFill>
                  <a:srgbClr val="000000"/>
                </a:solidFill>
                <a:effectLst/>
                <a:latin typeface="CMMI10"/>
              </a:rPr>
              <a:t>a underscore </a:t>
            </a:r>
            <a:r>
              <a:rPr lang="en-US" altLang="zh-CN" sz="1800" b="0" i="1" dirty="0">
                <a:solidFill>
                  <a:srgbClr val="000000"/>
                </a:solidFill>
                <a:effectLst/>
                <a:latin typeface="CMMI7"/>
              </a:rPr>
              <a:t>p </a:t>
            </a:r>
            <a:r>
              <a:rPr lang="en-US" altLang="zh-CN" sz="1800" b="0" i="0" dirty="0">
                <a:solidFill>
                  <a:srgbClr val="000000"/>
                </a:solidFill>
                <a:effectLst/>
                <a:latin typeface="NimbusRomNo9L-Regu"/>
              </a:rPr>
              <a:t>from the last token of the query part, and the other </a:t>
            </a:r>
            <a:r>
              <a:rPr lang="en-US" altLang="zh-CN" sz="1800" b="0" i="1" dirty="0">
                <a:solidFill>
                  <a:srgbClr val="000000"/>
                </a:solidFill>
                <a:effectLst/>
                <a:latin typeface="CMMI10"/>
              </a:rPr>
              <a:t>a underscore </a:t>
            </a:r>
            <a:r>
              <a:rPr lang="en-US" altLang="zh-CN" sz="1800" b="0" i="1" dirty="0">
                <a:solidFill>
                  <a:srgbClr val="000000"/>
                </a:solidFill>
                <a:effectLst/>
                <a:latin typeface="CMMI7"/>
              </a:rPr>
              <a:t>e </a:t>
            </a:r>
            <a:r>
              <a:rPr lang="en-US" altLang="zh-CN" sz="1800" b="0" i="0" dirty="0">
                <a:solidFill>
                  <a:srgbClr val="000000"/>
                </a:solidFill>
                <a:effectLst/>
                <a:latin typeface="NimbusRomNo9L-Regu"/>
              </a:rPr>
              <a:t>from the final token of the entire input. Due to the inclination/ˌ</a:t>
            </a:r>
            <a:r>
              <a:rPr lang="en-US" altLang="zh-CN" sz="1800" b="0" i="0" dirty="0" err="1">
                <a:solidFill>
                  <a:srgbClr val="000000"/>
                </a:solidFill>
                <a:effectLst/>
                <a:latin typeface="NimbusRomNo9L-Regu"/>
              </a:rPr>
              <a:t>ɪnklɪˈneɪʃn</a:t>
            </a:r>
            <a:r>
              <a:rPr lang="en-US" altLang="zh-CN" sz="1800" b="0" i="0" dirty="0">
                <a:solidFill>
                  <a:srgbClr val="000000"/>
                </a:solidFill>
                <a:effectLst/>
                <a:latin typeface="NimbusRomNo9L-Regu"/>
              </a:rPr>
              <a:t>/ of safety-aligned LLMs to reject benign queries, </a:t>
            </a:r>
            <a:r>
              <a:rPr lang="en-US" altLang="zh-CN" sz="1800" b="0" i="1" dirty="0">
                <a:solidFill>
                  <a:srgbClr val="000000"/>
                </a:solidFill>
                <a:effectLst/>
                <a:latin typeface="CMMI10"/>
              </a:rPr>
              <a:t>a</a:t>
            </a:r>
            <a:r>
              <a:rPr lang="en-US" altLang="zh-CN" sz="1800" b="0" i="1" dirty="0">
                <a:solidFill>
                  <a:srgbClr val="000000"/>
                </a:solidFill>
                <a:effectLst/>
                <a:latin typeface="CMMI7"/>
              </a:rPr>
              <a:t>p </a:t>
            </a:r>
            <a:r>
              <a:rPr lang="en-US" altLang="zh-CN" sz="1800" b="0" i="0" dirty="0">
                <a:solidFill>
                  <a:srgbClr val="000000"/>
                </a:solidFill>
                <a:effectLst/>
                <a:latin typeface="NimbusRomNo9L-Regu"/>
              </a:rPr>
              <a:t>may incorrectly encode the refusal prediction for safe queries, which is indistinguishable from unsafe queries. However, when adding positive response </a:t>
            </a:r>
            <a:r>
              <a:rPr lang="en-US" altLang="zh-CN" sz="1800" b="0" i="1" dirty="0" err="1">
                <a:solidFill>
                  <a:srgbClr val="000000"/>
                </a:solidFill>
                <a:effectLst/>
                <a:latin typeface="CMMI10"/>
              </a:rPr>
              <a:t>r_</a:t>
            </a:r>
            <a:r>
              <a:rPr lang="en-US" altLang="zh-CN" sz="1800" b="0" i="1" dirty="0" err="1">
                <a:solidFill>
                  <a:srgbClr val="000000"/>
                </a:solidFill>
                <a:effectLst/>
                <a:latin typeface="CMMI7"/>
              </a:rPr>
              <a:t>pos</a:t>
            </a:r>
            <a:r>
              <a:rPr lang="en-US" altLang="zh-CN" sz="1800" b="0" i="0" dirty="0">
                <a:solidFill>
                  <a:srgbClr val="000000"/>
                </a:solidFill>
                <a:effectLst/>
                <a:latin typeface="NimbusRomNo9L-Regu"/>
              </a:rPr>
              <a:t>, LLM tends to not reject but generate correct answers, so </a:t>
            </a:r>
            <a:r>
              <a:rPr lang="en-US" altLang="zh-CN" sz="1800" b="0" i="1" dirty="0">
                <a:solidFill>
                  <a:srgbClr val="000000"/>
                </a:solidFill>
                <a:effectLst/>
                <a:latin typeface="CMMI10"/>
              </a:rPr>
              <a:t>a</a:t>
            </a:r>
            <a:r>
              <a:rPr lang="en-US" altLang="zh-CN" sz="1800" b="0" i="1" dirty="0">
                <a:solidFill>
                  <a:srgbClr val="000000"/>
                </a:solidFill>
                <a:effectLst/>
                <a:latin typeface="CMMI7"/>
              </a:rPr>
              <a:t>e </a:t>
            </a:r>
            <a:r>
              <a:rPr lang="en-US" altLang="zh-CN" sz="1800" b="0" i="0" dirty="0">
                <a:solidFill>
                  <a:srgbClr val="000000"/>
                </a:solidFill>
                <a:effectLst/>
                <a:latin typeface="NimbusRomNo9L-Regu"/>
              </a:rPr>
              <a:t>contains LLM’s perception/</a:t>
            </a:r>
            <a:r>
              <a:rPr lang="en-US" altLang="zh-CN" sz="1800" b="0" i="0" dirty="0" err="1">
                <a:solidFill>
                  <a:srgbClr val="000000"/>
                </a:solidFill>
                <a:effectLst/>
                <a:latin typeface="NimbusRomNo9L-Regu"/>
              </a:rPr>
              <a:t>pəˈsepʃn</a:t>
            </a:r>
            <a:r>
              <a:rPr lang="en-US" altLang="zh-CN" sz="1800" b="0" i="0" dirty="0">
                <a:solidFill>
                  <a:srgbClr val="000000"/>
                </a:solidFill>
                <a:effectLst/>
                <a:latin typeface="NimbusRomNo9L-Regu"/>
              </a:rPr>
              <a:t>/ of helpful behaviors.</a:t>
            </a:r>
            <a:r>
              <a:rPr lang="en-US" altLang="zh-CN" sz="2800" dirty="0"/>
              <a:t> On the other hand</a:t>
            </a:r>
            <a:r>
              <a:rPr lang="fr-FR" altLang="zh-CN" sz="1800" b="0" i="0" dirty="0">
                <a:solidFill>
                  <a:srgbClr val="000000"/>
                </a:solidFill>
                <a:effectLst/>
                <a:latin typeface="NimbusRomNo9L-Regu"/>
              </a:rPr>
              <a:t>, for unsafe queries, non-refusal behaviors are harmful, so </a:t>
            </a:r>
            <a:r>
              <a:rPr lang="fr-FR" altLang="zh-CN" sz="1800" b="0" i="1" dirty="0">
                <a:solidFill>
                  <a:srgbClr val="000000"/>
                </a:solidFill>
                <a:effectLst/>
                <a:latin typeface="CMMI10"/>
              </a:rPr>
              <a:t>a</a:t>
            </a:r>
            <a:r>
              <a:rPr lang="fr-FR" altLang="zh-CN" sz="1800" b="0" i="1" dirty="0">
                <a:solidFill>
                  <a:srgbClr val="000000"/>
                </a:solidFill>
                <a:effectLst/>
                <a:latin typeface="CMMI7"/>
              </a:rPr>
              <a:t>e </a:t>
            </a:r>
            <a:r>
              <a:rPr lang="fr-FR" altLang="zh-CN" sz="1800" b="0" i="0" dirty="0">
                <a:solidFill>
                  <a:srgbClr val="000000"/>
                </a:solidFill>
                <a:effectLst/>
                <a:latin typeface="NimbusRomNo9L-Regu"/>
              </a:rPr>
              <a:t>encodes unsafe behaviors. Thus, adding positive response makes model representations more distinguishable</a:t>
            </a:r>
            <a:r>
              <a:rPr lang="en-US" altLang="zh-CN" sz="1800" b="0" i="0" dirty="0">
                <a:solidFill>
                  <a:srgbClr val="000000"/>
                </a:solidFill>
                <a:effectLst/>
                <a:latin typeface="NimbusRomNo9L-Regu"/>
              </a:rPr>
              <a:t>, and consequently, the hidden state transition </a:t>
            </a:r>
            <a:r>
              <a:rPr lang="en-US" altLang="zh-CN" sz="1800" b="0" i="1" dirty="0">
                <a:solidFill>
                  <a:srgbClr val="000000"/>
                </a:solidFill>
                <a:effectLst/>
                <a:latin typeface="CMMI10"/>
              </a:rPr>
              <a:t>a</a:t>
            </a:r>
            <a:r>
              <a:rPr lang="en-US" altLang="zh-CN" sz="1800" b="0" i="1" dirty="0">
                <a:solidFill>
                  <a:srgbClr val="000000"/>
                </a:solidFill>
                <a:effectLst/>
                <a:latin typeface="CMMI7"/>
              </a:rPr>
              <a:t>t </a:t>
            </a:r>
            <a:r>
              <a:rPr lang="en-US" altLang="zh-CN" sz="1800" b="0" i="0" dirty="0">
                <a:solidFill>
                  <a:srgbClr val="000000"/>
                </a:solidFill>
                <a:effectLst/>
                <a:latin typeface="NimbusRomNo9L-Regu"/>
              </a:rPr>
              <a:t>from </a:t>
            </a:r>
            <a:r>
              <a:rPr lang="en-US" altLang="zh-CN" sz="1800" b="0" i="1" dirty="0">
                <a:solidFill>
                  <a:srgbClr val="000000"/>
                </a:solidFill>
                <a:effectLst/>
                <a:latin typeface="CMMI10"/>
              </a:rPr>
              <a:t>a</a:t>
            </a:r>
            <a:r>
              <a:rPr lang="en-US" altLang="zh-CN" sz="1800" b="0" i="1" dirty="0">
                <a:solidFill>
                  <a:srgbClr val="000000"/>
                </a:solidFill>
                <a:effectLst/>
                <a:latin typeface="CMMI7"/>
              </a:rPr>
              <a:t>p </a:t>
            </a:r>
            <a:r>
              <a:rPr lang="en-US" altLang="zh-CN" sz="1800" b="0" i="0" dirty="0">
                <a:solidFill>
                  <a:srgbClr val="000000"/>
                </a:solidFill>
                <a:effectLst/>
                <a:latin typeface="NimbusRomNo9L-Regu"/>
              </a:rPr>
              <a:t>to </a:t>
            </a:r>
            <a:r>
              <a:rPr lang="en-US" altLang="zh-CN" sz="1800" b="0" i="1" dirty="0">
                <a:solidFill>
                  <a:srgbClr val="000000"/>
                </a:solidFill>
                <a:effectLst/>
                <a:latin typeface="CMMI10"/>
              </a:rPr>
              <a:t>a</a:t>
            </a:r>
            <a:r>
              <a:rPr lang="en-US" altLang="zh-CN" sz="1800" b="0" i="1" dirty="0">
                <a:solidFill>
                  <a:srgbClr val="000000"/>
                </a:solidFill>
                <a:effectLst/>
                <a:latin typeface="CMMI7"/>
              </a:rPr>
              <a:t>e </a:t>
            </a:r>
            <a:r>
              <a:rPr lang="en-US" altLang="zh-CN" sz="1800" b="0" i="0" dirty="0">
                <a:solidFill>
                  <a:srgbClr val="000000"/>
                </a:solidFill>
                <a:effectLst/>
                <a:latin typeface="NimbusRomNo9L-Regu"/>
              </a:rPr>
              <a:t>can mine the harm direction for unsafe queries but helpful direction for safe queries, which reflects the difference. </a:t>
            </a:r>
            <a:endParaRPr lang="zh-CN" altLang="en-US" dirty="0"/>
          </a:p>
        </p:txBody>
      </p:sp>
      <p:sp>
        <p:nvSpPr>
          <p:cNvPr id="4" name="灯片编号占位符 3">
            <a:extLst>
              <a:ext uri="{FF2B5EF4-FFF2-40B4-BE49-F238E27FC236}">
                <a16:creationId xmlns:a16="http://schemas.microsoft.com/office/drawing/2014/main" id="{98F818BF-F11F-A344-F1E3-995C681C7B00}"/>
              </a:ext>
            </a:extLst>
          </p:cNvPr>
          <p:cNvSpPr>
            <a:spLocks noGrp="1"/>
          </p:cNvSpPr>
          <p:nvPr>
            <p:ph type="sldNum" sz="quarter" idx="5"/>
          </p:nvPr>
        </p:nvSpPr>
        <p:spPr/>
        <p:txBody>
          <a:bodyPr/>
          <a:lstStyle/>
          <a:p>
            <a:fld id="{8F886D82-40B8-4175-AE33-CCD3B53A526C}" type="slidenum">
              <a:rPr lang="zh-CN" altLang="en-US" smtClean="0"/>
              <a:t>6</a:t>
            </a:fld>
            <a:endParaRPr lang="zh-CN" altLang="en-US"/>
          </a:p>
        </p:txBody>
      </p:sp>
    </p:spTree>
    <p:extLst>
      <p:ext uri="{BB962C8B-B14F-4D97-AF65-F5344CB8AC3E}">
        <p14:creationId xmlns:p14="http://schemas.microsoft.com/office/powerpoint/2010/main" val="22472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765F-1C67-24BE-400B-2ACEC7B36F5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2E2E845-1289-B8D9-926D-8599658FFA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F466E4-95B2-8EDA-7C7D-1B56A66E4C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Figure 2 shows t-SNE/</a:t>
            </a:r>
            <a:r>
              <a:rPr lang="fr-FR" altLang="zh-CN" sz="2800" b="0" i="0" dirty="0">
                <a:solidFill>
                  <a:srgbClr val="474747"/>
                </a:solidFill>
                <a:effectLst/>
                <a:latin typeface="Arial" panose="020B0604020202020204" pitchFamily="34" charset="0"/>
              </a:rPr>
              <a:t>Tisney</a:t>
            </a:r>
            <a:r>
              <a:rPr lang="en-US" altLang="zh-CN" sz="2800" b="0" i="0" dirty="0">
                <a:solidFill>
                  <a:srgbClr val="474747"/>
                </a:solidFill>
                <a:effectLst/>
                <a:latin typeface="Arial" panose="020B0604020202020204" pitchFamily="34" charset="0"/>
              </a:rPr>
              <a:t>/</a:t>
            </a:r>
            <a:r>
              <a:rPr lang="en-US" altLang="zh-CN" sz="1800" b="0" i="0" dirty="0">
                <a:solidFill>
                  <a:srgbClr val="000000"/>
                </a:solidFill>
                <a:effectLst/>
                <a:latin typeface="NimbusRomNo9L-Regu"/>
              </a:rPr>
              <a:t> visualization of hidden state transition in different layers, further suggesting its potential to classify the harmfulness of input queries.</a:t>
            </a:r>
            <a:br>
              <a:rPr lang="en-US" altLang="zh-CN" dirty="0"/>
            </a:br>
            <a:endParaRPr lang="zh-CN" altLang="en-US" dirty="0"/>
          </a:p>
        </p:txBody>
      </p:sp>
      <p:sp>
        <p:nvSpPr>
          <p:cNvPr id="4" name="灯片编号占位符 3">
            <a:extLst>
              <a:ext uri="{FF2B5EF4-FFF2-40B4-BE49-F238E27FC236}">
                <a16:creationId xmlns:a16="http://schemas.microsoft.com/office/drawing/2014/main" id="{57D3ACCD-2076-E12A-C46D-A3E095534A88}"/>
              </a:ext>
            </a:extLst>
          </p:cNvPr>
          <p:cNvSpPr>
            <a:spLocks noGrp="1"/>
          </p:cNvSpPr>
          <p:nvPr>
            <p:ph type="sldNum" sz="quarter" idx="5"/>
          </p:nvPr>
        </p:nvSpPr>
        <p:spPr/>
        <p:txBody>
          <a:bodyPr/>
          <a:lstStyle/>
          <a:p>
            <a:fld id="{8F886D82-40B8-4175-AE33-CCD3B53A526C}" type="slidenum">
              <a:rPr lang="zh-CN" altLang="en-US" smtClean="0"/>
              <a:t>7</a:t>
            </a:fld>
            <a:endParaRPr lang="zh-CN" altLang="en-US"/>
          </a:p>
        </p:txBody>
      </p:sp>
    </p:spTree>
    <p:extLst>
      <p:ext uri="{BB962C8B-B14F-4D97-AF65-F5344CB8AC3E}">
        <p14:creationId xmlns:p14="http://schemas.microsoft.com/office/powerpoint/2010/main" val="230619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B690-42F7-9B25-248D-3413654B04E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BB906E-CA65-6220-3F90-42238C1E452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8F0F61-7F25-61BB-51FD-34AD87D2F0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Then,</a:t>
            </a:r>
            <a:r>
              <a:rPr lang="zh-CN" altLang="en-US" sz="1800" b="0" i="0" dirty="0">
                <a:solidFill>
                  <a:srgbClr val="000000"/>
                </a:solidFill>
                <a:effectLst/>
                <a:latin typeface="NimbusRomNo9L-Regu"/>
              </a:rPr>
              <a:t> </a:t>
            </a:r>
            <a:r>
              <a:rPr lang="en-US" altLang="zh-CN" sz="1800" b="0" i="0" dirty="0">
                <a:solidFill>
                  <a:srgbClr val="000000"/>
                </a:solidFill>
                <a:effectLst/>
                <a:latin typeface="NimbusRomNo9L-Regu"/>
              </a:rPr>
              <a:t>we reuse the harmful set of anchor data to extract the harm direction for reference, which is defined as the average of hidden state transition for all samples.</a:t>
            </a:r>
            <a:br>
              <a:rPr lang="en-US" altLang="zh-CN" dirty="0"/>
            </a:br>
            <a:r>
              <a:rPr lang="en-US" altLang="zh-CN" dirty="0"/>
              <a:t>Finally, g</a:t>
            </a:r>
            <a:r>
              <a:rPr lang="en-US" altLang="zh-CN" sz="1800" b="0" i="0" dirty="0">
                <a:solidFill>
                  <a:srgbClr val="000000"/>
                </a:solidFill>
                <a:effectLst/>
                <a:latin typeface="NimbusRomNo9L-Regu"/>
              </a:rPr>
              <a:t>iven query </a:t>
            </a:r>
            <a:r>
              <a:rPr lang="en-US" altLang="zh-CN" sz="1800" b="0" i="1" dirty="0">
                <a:solidFill>
                  <a:srgbClr val="000000"/>
                </a:solidFill>
                <a:effectLst/>
                <a:latin typeface="CMMI10"/>
              </a:rPr>
              <a:t>q</a:t>
            </a:r>
            <a:r>
              <a:rPr lang="en-US" altLang="zh-CN" sz="1800" b="0" i="0" dirty="0">
                <a:solidFill>
                  <a:srgbClr val="000000"/>
                </a:solidFill>
                <a:effectLst/>
                <a:latin typeface="NimbusRomNo9L-Regu"/>
              </a:rPr>
              <a:t>, we stimulate aligned LLM to extract the corresponding hidden state transition and computes its cosine similarity with the reference harm direction.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If the similarity score</a:t>
            </a:r>
            <a:r>
              <a:rPr lang="en-US" altLang="zh-CN" sz="1800" b="0" i="1" dirty="0">
                <a:solidFill>
                  <a:srgbClr val="000000"/>
                </a:solidFill>
                <a:effectLst/>
                <a:latin typeface="CMMI7"/>
              </a:rPr>
              <a:t> </a:t>
            </a:r>
            <a:r>
              <a:rPr lang="en-US" altLang="zh-CN" sz="1800" b="0" i="0" dirty="0">
                <a:solidFill>
                  <a:srgbClr val="000000"/>
                </a:solidFill>
                <a:effectLst/>
                <a:latin typeface="NimbusRomNo9L-Regu"/>
              </a:rPr>
              <a:t>is smaller than threshold, we classify the query as benign input and accordingly steer the internal representation against the refusal direction.</a:t>
            </a:r>
            <a:endParaRPr lang="zh-CN" altLang="en-US" dirty="0"/>
          </a:p>
        </p:txBody>
      </p:sp>
      <p:sp>
        <p:nvSpPr>
          <p:cNvPr id="4" name="灯片编号占位符 3">
            <a:extLst>
              <a:ext uri="{FF2B5EF4-FFF2-40B4-BE49-F238E27FC236}">
                <a16:creationId xmlns:a16="http://schemas.microsoft.com/office/drawing/2014/main" id="{87A3DCDE-83E8-5698-AC0F-914E5B29097D}"/>
              </a:ext>
            </a:extLst>
          </p:cNvPr>
          <p:cNvSpPr>
            <a:spLocks noGrp="1"/>
          </p:cNvSpPr>
          <p:nvPr>
            <p:ph type="sldNum" sz="quarter" idx="5"/>
          </p:nvPr>
        </p:nvSpPr>
        <p:spPr/>
        <p:txBody>
          <a:bodyPr/>
          <a:lstStyle/>
          <a:p>
            <a:fld id="{8F886D82-40B8-4175-AE33-CCD3B53A526C}" type="slidenum">
              <a:rPr lang="zh-CN" altLang="en-US" smtClean="0"/>
              <a:t>8</a:t>
            </a:fld>
            <a:endParaRPr lang="zh-CN" altLang="en-US"/>
          </a:p>
        </p:txBody>
      </p:sp>
    </p:spTree>
    <p:extLst>
      <p:ext uri="{BB962C8B-B14F-4D97-AF65-F5344CB8AC3E}">
        <p14:creationId xmlns:p14="http://schemas.microsoft.com/office/powerpoint/2010/main" val="244092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4D60F-840C-27F0-4DEC-CD163C0C6E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B828F90-38EE-62A6-B0A6-B5F3E1EE924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428298-B4E7-931D-AAA9-534B33F0B5C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000000"/>
                </a:solidFill>
                <a:effectLst/>
                <a:latin typeface="NimbusRomNo9L-Regu"/>
              </a:rPr>
              <a:t>Detailed algorithm for our method is presented</a:t>
            </a:r>
            <a:r>
              <a:rPr lang="en-US" altLang="zh-CN" sz="2800" dirty="0"/>
              <a:t> here. </a:t>
            </a:r>
            <a:r>
              <a:rPr lang="en-US" altLang="zh-CN" sz="1800" b="0" i="0" dirty="0">
                <a:solidFill>
                  <a:srgbClr val="000000"/>
                </a:solidFill>
                <a:effectLst/>
                <a:latin typeface="NimbusRomNo9L-Regu"/>
              </a:rPr>
              <a:t>The key idea behind our SCANS is to extract the refusal behavior vectors, and anchor the safety-critical layers for steering. SCANS then evaluates the harmfulness of inputs to guide output distribution against or consistent with the refusal behavior, which achieves a balance between adequate safety and exaggerated safety. </a:t>
            </a:r>
            <a:br>
              <a:rPr lang="en-US" altLang="zh-CN" dirty="0"/>
            </a:br>
            <a:endParaRPr lang="zh-CN" altLang="en-US" dirty="0"/>
          </a:p>
        </p:txBody>
      </p:sp>
      <p:sp>
        <p:nvSpPr>
          <p:cNvPr id="4" name="灯片编号占位符 3">
            <a:extLst>
              <a:ext uri="{FF2B5EF4-FFF2-40B4-BE49-F238E27FC236}">
                <a16:creationId xmlns:a16="http://schemas.microsoft.com/office/drawing/2014/main" id="{4275C676-B296-792F-9164-2A0A73BBE45F}"/>
              </a:ext>
            </a:extLst>
          </p:cNvPr>
          <p:cNvSpPr>
            <a:spLocks noGrp="1"/>
          </p:cNvSpPr>
          <p:nvPr>
            <p:ph type="sldNum" sz="quarter" idx="5"/>
          </p:nvPr>
        </p:nvSpPr>
        <p:spPr/>
        <p:txBody>
          <a:bodyPr/>
          <a:lstStyle/>
          <a:p>
            <a:fld id="{8F886D82-40B8-4175-AE33-CCD3B53A526C}" type="slidenum">
              <a:rPr lang="zh-CN" altLang="en-US" smtClean="0"/>
              <a:t>9</a:t>
            </a:fld>
            <a:endParaRPr lang="zh-CN" altLang="en-US"/>
          </a:p>
        </p:txBody>
      </p:sp>
    </p:spTree>
    <p:extLst>
      <p:ext uri="{BB962C8B-B14F-4D97-AF65-F5344CB8AC3E}">
        <p14:creationId xmlns:p14="http://schemas.microsoft.com/office/powerpoint/2010/main" val="15551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BD8F6F-08AB-422E-BF07-88B099000CA3}"/>
              </a:ext>
            </a:extLst>
          </p:cNvPr>
          <p:cNvSpPr>
            <a:spLocks noGrp="1"/>
          </p:cNvSpPr>
          <p:nvPr>
            <p:ph type="ctrTitle"/>
          </p:nvPr>
        </p:nvSpPr>
        <p:spPr>
          <a:xfrm>
            <a:off x="495300" y="1122363"/>
            <a:ext cx="11201400" cy="2387600"/>
          </a:xfrm>
        </p:spPr>
        <p:txBody>
          <a:bodyPr anchor="ctr"/>
          <a:lstStyle>
            <a:lvl1pPr algn="ctr">
              <a:defRPr sz="6000"/>
            </a:lvl1pPr>
          </a:lstStyle>
          <a:p>
            <a:r>
              <a:rPr lang="zh-CN" altLang="en-US" dirty="0"/>
              <a:t>单击此处编辑母版标题样式</a:t>
            </a:r>
          </a:p>
        </p:txBody>
      </p:sp>
      <p:sp>
        <p:nvSpPr>
          <p:cNvPr id="3" name="副标题 2">
            <a:extLst>
              <a:ext uri="{FF2B5EF4-FFF2-40B4-BE49-F238E27FC236}">
                <a16:creationId xmlns:a16="http://schemas.microsoft.com/office/drawing/2014/main" id="{5B68DE6F-6712-4B07-97EE-B9935CF4B6E7}"/>
              </a:ext>
            </a:extLst>
          </p:cNvPr>
          <p:cNvSpPr>
            <a:spLocks noGrp="1"/>
          </p:cNvSpPr>
          <p:nvPr>
            <p:ph type="subTitle" idx="1"/>
          </p:nvPr>
        </p:nvSpPr>
        <p:spPr>
          <a:xfrm>
            <a:off x="482600" y="3602038"/>
            <a:ext cx="112141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72831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FA7FF2-BE51-489D-AA15-0DD2A6AA8AD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6AF0AD-2601-4F52-BC4F-A9D4D9D41A5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灯片编号占位符 5">
            <a:extLst>
              <a:ext uri="{FF2B5EF4-FFF2-40B4-BE49-F238E27FC236}">
                <a16:creationId xmlns:a16="http://schemas.microsoft.com/office/drawing/2014/main" id="{5A9749F1-FE75-45FB-95A9-1B839DBA4611}"/>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5204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0259C-CF72-49AD-8FAD-12AB6C7FF3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279AC4F-B399-41E7-8954-866E1E09B1F4}"/>
              </a:ext>
            </a:extLst>
          </p:cNvPr>
          <p:cNvSpPr>
            <a:spLocks noGrp="1"/>
          </p:cNvSpPr>
          <p:nvPr>
            <p:ph sz="half" idx="1"/>
          </p:nvPr>
        </p:nvSpPr>
        <p:spPr>
          <a:xfrm>
            <a:off x="838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16E20B4-2A29-48CF-9837-10F7757FB6C7}"/>
              </a:ext>
            </a:extLst>
          </p:cNvPr>
          <p:cNvSpPr>
            <a:spLocks noGrp="1"/>
          </p:cNvSpPr>
          <p:nvPr>
            <p:ph sz="half" idx="2"/>
          </p:nvPr>
        </p:nvSpPr>
        <p:spPr>
          <a:xfrm>
            <a:off x="6172200" y="1036320"/>
            <a:ext cx="5181600" cy="514064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6">
            <a:extLst>
              <a:ext uri="{FF2B5EF4-FFF2-40B4-BE49-F238E27FC236}">
                <a16:creationId xmlns:a16="http://schemas.microsoft.com/office/drawing/2014/main" id="{7AD3033B-76E7-4F25-BE95-E084E5162D5A}"/>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77984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9C42F6-7BC7-4B9F-8BBD-23FE1B41C7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1904565-16B3-4AD3-A820-2CF381E55182}"/>
              </a:ext>
            </a:extLst>
          </p:cNvPr>
          <p:cNvSpPr>
            <a:spLocks noGrp="1"/>
          </p:cNvSpPr>
          <p:nvPr>
            <p:ph type="dt" sz="half" idx="10"/>
          </p:nvPr>
        </p:nvSpPr>
        <p:spPr>
          <a:xfrm>
            <a:off x="838200" y="6356350"/>
            <a:ext cx="2743200" cy="365125"/>
          </a:xfrm>
          <a:prstGeom prst="rect">
            <a:avLst/>
          </a:prstGeom>
        </p:spPr>
        <p:txBody>
          <a:bodyPr/>
          <a:lstStyle/>
          <a:p>
            <a:fld id="{73B6875E-AEA4-42E3-A6DA-2440C2C8329E}" type="datetime1">
              <a:rPr lang="zh-CN" altLang="en-US" smtClean="0"/>
              <a:t>2025/1/4</a:t>
            </a:fld>
            <a:endParaRPr lang="zh-CN" altLang="en-US"/>
          </a:p>
        </p:txBody>
      </p:sp>
      <p:sp>
        <p:nvSpPr>
          <p:cNvPr id="4" name="页脚占位符 3">
            <a:extLst>
              <a:ext uri="{FF2B5EF4-FFF2-40B4-BE49-F238E27FC236}">
                <a16:creationId xmlns:a16="http://schemas.microsoft.com/office/drawing/2014/main" id="{EF59F35C-A224-4CAC-B5E9-C90ECF4984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1F5DC01-F74D-4510-A748-035E31EE6368}"/>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144629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5FA9B5E-1179-424A-9D9B-043584A45B1F}"/>
              </a:ext>
            </a:extLst>
          </p:cNvPr>
          <p:cNvSpPr>
            <a:spLocks noGrp="1"/>
          </p:cNvSpPr>
          <p:nvPr>
            <p:ph type="sldNum" sz="quarter" idx="12"/>
          </p:nvPr>
        </p:nvSpPr>
        <p:spPr/>
        <p:txBody>
          <a:bodyPr/>
          <a:lstStyle/>
          <a:p>
            <a:fld id="{3ACD1EC8-6F57-41A7-99F1-FEDB2874BA2B}" type="slidenum">
              <a:rPr lang="zh-CN" altLang="en-US" smtClean="0"/>
              <a:t>‹#›</a:t>
            </a:fld>
            <a:endParaRPr lang="zh-CN" altLang="en-US"/>
          </a:p>
        </p:txBody>
      </p:sp>
    </p:spTree>
    <p:extLst>
      <p:ext uri="{BB962C8B-B14F-4D97-AF65-F5344CB8AC3E}">
        <p14:creationId xmlns:p14="http://schemas.microsoft.com/office/powerpoint/2010/main" val="4011320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45496D6-6340-4D75-9F6E-2AC17D25826D}"/>
              </a:ext>
            </a:extLst>
          </p:cNvPr>
          <p:cNvSpPr>
            <a:spLocks noGrp="1"/>
          </p:cNvSpPr>
          <p:nvPr>
            <p:ph type="title"/>
          </p:nvPr>
        </p:nvSpPr>
        <p:spPr>
          <a:xfrm>
            <a:off x="482600" y="136525"/>
            <a:ext cx="11214100" cy="615159"/>
          </a:xfrm>
          <a:prstGeom prst="rect">
            <a:avLst/>
          </a:prstGeom>
        </p:spPr>
        <p:txBody>
          <a:bodyPr vert="horz" lIns="91440" tIns="45720" rIns="91440" bIns="45720" rtlCol="0" anchor="ctr">
            <a:no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0804680-DAF3-4C26-8CDB-11093A408EB4}"/>
              </a:ext>
            </a:extLst>
          </p:cNvPr>
          <p:cNvSpPr>
            <a:spLocks noGrp="1"/>
          </p:cNvSpPr>
          <p:nvPr>
            <p:ph type="body" idx="1"/>
          </p:nvPr>
        </p:nvSpPr>
        <p:spPr>
          <a:xfrm>
            <a:off x="482600" y="868182"/>
            <a:ext cx="11214100" cy="55111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矩形 6">
            <a:extLst>
              <a:ext uri="{FF2B5EF4-FFF2-40B4-BE49-F238E27FC236}">
                <a16:creationId xmlns:a16="http://schemas.microsoft.com/office/drawing/2014/main" id="{9B4D84BF-2AF5-4184-BA51-DAE90778BA19}"/>
              </a:ext>
            </a:extLst>
          </p:cNvPr>
          <p:cNvSpPr/>
          <p:nvPr userDrawn="1"/>
        </p:nvSpPr>
        <p:spPr>
          <a:xfrm>
            <a:off x="0" y="6570000"/>
            <a:ext cx="12192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8" name="Group 4">
            <a:extLst>
              <a:ext uri="{FF2B5EF4-FFF2-40B4-BE49-F238E27FC236}">
                <a16:creationId xmlns:a16="http://schemas.microsoft.com/office/drawing/2014/main" id="{B61E0390-630C-4AF6-B2A1-6CE666C986D8}"/>
              </a:ext>
            </a:extLst>
          </p:cNvPr>
          <p:cNvGrpSpPr>
            <a:grpSpLocks noChangeAspect="1"/>
          </p:cNvGrpSpPr>
          <p:nvPr userDrawn="1"/>
        </p:nvGrpSpPr>
        <p:grpSpPr bwMode="auto">
          <a:xfrm>
            <a:off x="9939005" y="397033"/>
            <a:ext cx="2252995" cy="356370"/>
            <a:chOff x="768" y="1292"/>
            <a:chExt cx="5241" cy="829"/>
          </a:xfrm>
          <a:solidFill>
            <a:schemeClr val="accent1"/>
          </a:solidFill>
        </p:grpSpPr>
        <p:sp>
          <p:nvSpPr>
            <p:cNvPr id="9" name="Freeform 5">
              <a:extLst>
                <a:ext uri="{FF2B5EF4-FFF2-40B4-BE49-F238E27FC236}">
                  <a16:creationId xmlns:a16="http://schemas.microsoft.com/office/drawing/2014/main" id="{75B8AD57-3ED2-4C7E-9BB6-F795E9E53466}"/>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0" name="Freeform 6">
              <a:extLst>
                <a:ext uri="{FF2B5EF4-FFF2-40B4-BE49-F238E27FC236}">
                  <a16:creationId xmlns:a16="http://schemas.microsoft.com/office/drawing/2014/main" id="{4798BBCA-0550-45C6-83EF-598917E1EC5D}"/>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1" name="Freeform 7">
              <a:extLst>
                <a:ext uri="{FF2B5EF4-FFF2-40B4-BE49-F238E27FC236}">
                  <a16:creationId xmlns:a16="http://schemas.microsoft.com/office/drawing/2014/main" id="{73F4C893-2E4D-4A9C-86FD-B9EDA4C97EEC}"/>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2" name="Freeform 8">
              <a:extLst>
                <a:ext uri="{FF2B5EF4-FFF2-40B4-BE49-F238E27FC236}">
                  <a16:creationId xmlns:a16="http://schemas.microsoft.com/office/drawing/2014/main" id="{8F8F84A4-4AD1-4390-B825-8EC49D559BFA}"/>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3" name="Freeform 9">
              <a:extLst>
                <a:ext uri="{FF2B5EF4-FFF2-40B4-BE49-F238E27FC236}">
                  <a16:creationId xmlns:a16="http://schemas.microsoft.com/office/drawing/2014/main" id="{45DFD183-1292-41BB-9BDC-ECBBD4B8D4DC}"/>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4" name="Freeform 10">
              <a:extLst>
                <a:ext uri="{FF2B5EF4-FFF2-40B4-BE49-F238E27FC236}">
                  <a16:creationId xmlns:a16="http://schemas.microsoft.com/office/drawing/2014/main" id="{A09C3DEC-F3BB-4AF0-B11E-6BBC533AB390}"/>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dirty="0"/>
            </a:p>
          </p:txBody>
        </p:sp>
        <p:sp>
          <p:nvSpPr>
            <p:cNvPr id="15" name="Freeform 11">
              <a:extLst>
                <a:ext uri="{FF2B5EF4-FFF2-40B4-BE49-F238E27FC236}">
                  <a16:creationId xmlns:a16="http://schemas.microsoft.com/office/drawing/2014/main" id="{B1C666E8-3466-463B-9D25-1D3FCF01B77B}"/>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6" name="Freeform 12">
              <a:extLst>
                <a:ext uri="{FF2B5EF4-FFF2-40B4-BE49-F238E27FC236}">
                  <a16:creationId xmlns:a16="http://schemas.microsoft.com/office/drawing/2014/main" id="{3412CCBF-2E1F-484A-940E-661EEB08D07A}"/>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7" name="Freeform 13">
              <a:extLst>
                <a:ext uri="{FF2B5EF4-FFF2-40B4-BE49-F238E27FC236}">
                  <a16:creationId xmlns:a16="http://schemas.microsoft.com/office/drawing/2014/main" id="{CE8933D4-46F7-4EEA-AD4A-772D621DA43C}"/>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sp>
          <p:nvSpPr>
            <p:cNvPr id="18" name="Freeform 14">
              <a:extLst>
                <a:ext uri="{FF2B5EF4-FFF2-40B4-BE49-F238E27FC236}">
                  <a16:creationId xmlns:a16="http://schemas.microsoft.com/office/drawing/2014/main" id="{F0392651-136F-460B-8757-9712E2A1AE9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sz="1800"/>
            </a:p>
          </p:txBody>
        </p:sp>
      </p:grpSp>
      <p:cxnSp>
        <p:nvCxnSpPr>
          <p:cNvPr id="19" name="直接连接符 18">
            <a:extLst>
              <a:ext uri="{FF2B5EF4-FFF2-40B4-BE49-F238E27FC236}">
                <a16:creationId xmlns:a16="http://schemas.microsoft.com/office/drawing/2014/main" id="{B796342C-43B6-4877-9B27-1BDD985BE305}"/>
              </a:ext>
            </a:extLst>
          </p:cNvPr>
          <p:cNvCxnSpPr>
            <a:cxnSpLocks/>
            <a:stCxn id="11" idx="36"/>
          </p:cNvCxnSpPr>
          <p:nvPr userDrawn="1"/>
        </p:nvCxnSpPr>
        <p:spPr>
          <a:xfrm flipH="1" flipV="1">
            <a:off x="3" y="751684"/>
            <a:ext cx="10144994" cy="97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5CA955CB-EC17-48B8-A220-C747B5928C86}"/>
              </a:ext>
            </a:extLst>
          </p:cNvPr>
          <p:cNvSpPr>
            <a:spLocks noGrp="1"/>
          </p:cNvSpPr>
          <p:nvPr>
            <p:ph type="sldNum" sz="quarter" idx="4"/>
          </p:nvPr>
        </p:nvSpPr>
        <p:spPr>
          <a:xfrm>
            <a:off x="9375147" y="6578600"/>
            <a:ext cx="2743200" cy="279400"/>
          </a:xfrm>
          <a:prstGeom prst="rect">
            <a:avLst/>
          </a:prstGeom>
        </p:spPr>
        <p:txBody>
          <a:bodyPr vert="horz" lIns="91440" tIns="45720" rIns="91440" bIns="45720" rtlCol="0" anchor="ctr"/>
          <a:lstStyle>
            <a:lvl1pPr algn="r">
              <a:defRPr sz="1800" b="1">
                <a:solidFill>
                  <a:schemeClr val="bg1"/>
                </a:solidFill>
              </a:defRPr>
            </a:lvl1pPr>
          </a:lstStyle>
          <a:p>
            <a:fld id="{3ACD1EC8-6F57-41A7-99F1-FEDB2874BA2B}" type="slidenum">
              <a:rPr lang="zh-CN" altLang="en-US" smtClean="0"/>
              <a:pPr/>
              <a:t>‹#›</a:t>
            </a:fld>
            <a:endParaRPr lang="zh-CN" altLang="en-US"/>
          </a:p>
        </p:txBody>
      </p:sp>
    </p:spTree>
    <p:extLst>
      <p:ext uri="{BB962C8B-B14F-4D97-AF65-F5344CB8AC3E}">
        <p14:creationId xmlns:p14="http://schemas.microsoft.com/office/powerpoint/2010/main" val="89690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4" userDrawn="1">
          <p15:clr>
            <a:srgbClr val="F26B43"/>
          </p15:clr>
        </p15:guide>
        <p15:guide id="2" pos="7368" userDrawn="1">
          <p15:clr>
            <a:srgbClr val="F26B43"/>
          </p15:clr>
        </p15:guide>
        <p15:guide id="3" orient="horz" pos="472" userDrawn="1">
          <p15:clr>
            <a:srgbClr val="F26B43"/>
          </p15:clr>
        </p15:guide>
        <p15:guide id="4" orient="horz" pos="414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99.png"/><Relationship Id="rId4" Type="http://schemas.openxmlformats.org/officeDocument/2006/relationships/image" Target="../media/image98.png"/></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2.png"/><Relationship Id="rId4" Type="http://schemas.openxmlformats.org/officeDocument/2006/relationships/image" Target="../media/image101.png"/></Relationships>
</file>

<file path=ppt/slides/_rels/slide1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3.png"/><Relationship Id="rId4" Type="http://schemas.openxmlformats.org/officeDocument/2006/relationships/image" Target="../media/image10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3.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27.sv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3.svg"/><Relationship Id="rId3" Type="http://schemas.openxmlformats.org/officeDocument/2006/relationships/image" Target="../media/image30.png"/><Relationship Id="rId21" Type="http://schemas.openxmlformats.org/officeDocument/2006/relationships/image" Target="../media/image46.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3.png"/><Relationship Id="rId5" Type="http://schemas.openxmlformats.org/officeDocument/2006/relationships/image" Target="../media/image32.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7.svg"/><Relationship Id="rId19" Type="http://schemas.openxmlformats.org/officeDocument/2006/relationships/image" Target="../media/image48.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7.sv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8.png"/><Relationship Id="rId3" Type="http://schemas.openxmlformats.org/officeDocument/2006/relationships/image" Target="../media/image54.png"/><Relationship Id="rId7" Type="http://schemas.openxmlformats.org/officeDocument/2006/relationships/image" Target="../media/image61.png"/><Relationship Id="rId12" Type="http://schemas.openxmlformats.org/officeDocument/2006/relationships/image" Target="../media/image37.svg"/><Relationship Id="rId2" Type="http://schemas.openxmlformats.org/officeDocument/2006/relationships/notesSlide" Target="../notesSlides/notesSlide6.xml"/><Relationship Id="rId16" Type="http://schemas.openxmlformats.org/officeDocument/2006/relationships/image" Target="../media/image59.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36.png"/><Relationship Id="rId5" Type="http://schemas.openxmlformats.org/officeDocument/2006/relationships/image" Target="../media/image56.png"/><Relationship Id="rId1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image" Target="../media/image55.svg"/><Relationship Id="rId9" Type="http://schemas.openxmlformats.org/officeDocument/2006/relationships/image" Target="../media/image63.pn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13" Type="http://schemas.openxmlformats.org/officeDocument/2006/relationships/image" Target="../media/image57.svg"/><Relationship Id="rId18" Type="http://schemas.openxmlformats.org/officeDocument/2006/relationships/image" Target="../media/image30.png"/><Relationship Id="rId26" Type="http://schemas.openxmlformats.org/officeDocument/2006/relationships/image" Target="../media/image78.png"/><Relationship Id="rId3" Type="http://schemas.openxmlformats.org/officeDocument/2006/relationships/image" Target="../media/image65.png"/><Relationship Id="rId21" Type="http://schemas.openxmlformats.org/officeDocument/2006/relationships/image" Target="../media/image71.svg"/><Relationship Id="rId34" Type="http://schemas.openxmlformats.org/officeDocument/2006/relationships/image" Target="../media/image77.png"/><Relationship Id="rId7" Type="http://schemas.openxmlformats.org/officeDocument/2006/relationships/image" Target="../media/image73.png"/><Relationship Id="rId12" Type="http://schemas.openxmlformats.org/officeDocument/2006/relationships/image" Target="../media/image56.png"/><Relationship Id="rId17" Type="http://schemas.openxmlformats.org/officeDocument/2006/relationships/image" Target="../media/image39.svg"/><Relationship Id="rId25" Type="http://schemas.openxmlformats.org/officeDocument/2006/relationships/image" Target="../media/image59.svg"/><Relationship Id="rId33" Type="http://schemas.openxmlformats.org/officeDocument/2006/relationships/image" Target="../media/image76.png"/><Relationship Id="rId2" Type="http://schemas.openxmlformats.org/officeDocument/2006/relationships/notesSlide" Target="../notesSlides/notesSlide8.xml"/><Relationship Id="rId16" Type="http://schemas.openxmlformats.org/officeDocument/2006/relationships/image" Target="../media/image38.png"/><Relationship Id="rId20" Type="http://schemas.openxmlformats.org/officeDocument/2006/relationships/image" Target="../media/image70.png"/><Relationship Id="rId29"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55.svg"/><Relationship Id="rId24" Type="http://schemas.openxmlformats.org/officeDocument/2006/relationships/image" Target="../media/image58.png"/><Relationship Id="rId32" Type="http://schemas.openxmlformats.org/officeDocument/2006/relationships/image" Target="../media/image75.svg"/><Relationship Id="rId5" Type="http://schemas.openxmlformats.org/officeDocument/2006/relationships/image" Target="../media/image68.png"/><Relationship Id="rId15" Type="http://schemas.openxmlformats.org/officeDocument/2006/relationships/image" Target="../media/image37.svg"/><Relationship Id="rId23" Type="http://schemas.openxmlformats.org/officeDocument/2006/relationships/image" Target="../media/image73.svg"/><Relationship Id="rId28" Type="http://schemas.openxmlformats.org/officeDocument/2006/relationships/image" Target="../media/image80.png"/><Relationship Id="rId36" Type="http://schemas.openxmlformats.org/officeDocument/2006/relationships/image" Target="../media/image84.png"/><Relationship Id="rId10" Type="http://schemas.openxmlformats.org/officeDocument/2006/relationships/image" Target="../media/image54.png"/><Relationship Id="rId19" Type="http://schemas.openxmlformats.org/officeDocument/2006/relationships/image" Target="../media/image31.svg"/><Relationship Id="rId31" Type="http://schemas.openxmlformats.org/officeDocument/2006/relationships/image" Target="../media/image74.png"/><Relationship Id="rId4" Type="http://schemas.openxmlformats.org/officeDocument/2006/relationships/image" Target="../media/image66.svg"/><Relationship Id="rId9" Type="http://schemas.openxmlformats.org/officeDocument/2006/relationships/image" Target="../media/image35.svg"/><Relationship Id="rId14" Type="http://schemas.openxmlformats.org/officeDocument/2006/relationships/image" Target="../media/image36.png"/><Relationship Id="rId22" Type="http://schemas.openxmlformats.org/officeDocument/2006/relationships/image" Target="../media/image72.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3.png"/><Relationship Id="rId8"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55.svg"/><Relationship Id="rId18" Type="http://schemas.openxmlformats.org/officeDocument/2006/relationships/image" Target="../media/image92.png"/><Relationship Id="rId3" Type="http://schemas.openxmlformats.org/officeDocument/2006/relationships/image" Target="../media/image85.png"/><Relationship Id="rId7" Type="http://schemas.openxmlformats.org/officeDocument/2006/relationships/image" Target="../media/image33.svg"/><Relationship Id="rId12" Type="http://schemas.openxmlformats.org/officeDocument/2006/relationships/image" Target="../media/image54.png"/><Relationship Id="rId17" Type="http://schemas.openxmlformats.org/officeDocument/2006/relationships/image" Target="../media/image91.svg"/><Relationship Id="rId2" Type="http://schemas.openxmlformats.org/officeDocument/2006/relationships/notesSlide" Target="../notesSlides/notesSlide9.xml"/><Relationship Id="rId16"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89.svg"/><Relationship Id="rId5" Type="http://schemas.openxmlformats.org/officeDocument/2006/relationships/image" Target="../media/image35.svg"/><Relationship Id="rId15" Type="http://schemas.openxmlformats.org/officeDocument/2006/relationships/image" Target="../media/image95.png"/><Relationship Id="rId10" Type="http://schemas.openxmlformats.org/officeDocument/2006/relationships/image" Target="../media/image88.png"/><Relationship Id="rId19" Type="http://schemas.openxmlformats.org/officeDocument/2006/relationships/image" Target="../media/image93.svg"/><Relationship Id="rId4" Type="http://schemas.openxmlformats.org/officeDocument/2006/relationships/image" Target="../media/image34.png"/><Relationship Id="rId9" Type="http://schemas.openxmlformats.org/officeDocument/2006/relationships/image" Target="../media/image87.svg"/><Relationship Id="rId1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建筑物&#10;&#10;自动生成的说明">
            <a:extLst>
              <a:ext uri="{FF2B5EF4-FFF2-40B4-BE49-F238E27FC236}">
                <a16:creationId xmlns:a16="http://schemas.microsoft.com/office/drawing/2014/main" id="{7C203E5F-10CC-4C39-9C3B-08322486F55C}"/>
              </a:ext>
            </a:extLst>
          </p:cNvPr>
          <p:cNvPicPr>
            <a:picLocks noChangeAspect="1"/>
          </p:cNvPicPr>
          <p:nvPr/>
        </p:nvPicPr>
        <p:blipFill rotWithShape="1">
          <a:blip r:embed="rId3" cstate="print">
            <a:alphaModFix amt="20000"/>
            <a:grayscl/>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rcRect b="21958"/>
          <a:stretch/>
        </p:blipFill>
        <p:spPr>
          <a:xfrm>
            <a:off x="0" y="3260891"/>
            <a:ext cx="12282150" cy="4114800"/>
          </a:xfrm>
          <a:prstGeom prst="rect">
            <a:avLst/>
          </a:prstGeom>
        </p:spPr>
      </p:pic>
      <p:sp>
        <p:nvSpPr>
          <p:cNvPr id="6" name="矩形 5">
            <a:extLst>
              <a:ext uri="{FF2B5EF4-FFF2-40B4-BE49-F238E27FC236}">
                <a16:creationId xmlns:a16="http://schemas.microsoft.com/office/drawing/2014/main" id="{0F5F7A16-4E2B-4F11-A46F-2F0ADA0A8C50}"/>
              </a:ext>
            </a:extLst>
          </p:cNvPr>
          <p:cNvSpPr/>
          <p:nvPr/>
        </p:nvSpPr>
        <p:spPr>
          <a:xfrm>
            <a:off x="-6350" y="6296878"/>
            <a:ext cx="12191999" cy="561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Group 4">
            <a:extLst>
              <a:ext uri="{FF2B5EF4-FFF2-40B4-BE49-F238E27FC236}">
                <a16:creationId xmlns:a16="http://schemas.microsoft.com/office/drawing/2014/main" id="{4314C7FB-2670-4060-B623-A52586BEB42F}"/>
              </a:ext>
            </a:extLst>
          </p:cNvPr>
          <p:cNvGrpSpPr>
            <a:grpSpLocks noChangeAspect="1"/>
          </p:cNvGrpSpPr>
          <p:nvPr/>
        </p:nvGrpSpPr>
        <p:grpSpPr bwMode="auto">
          <a:xfrm>
            <a:off x="9345597" y="223705"/>
            <a:ext cx="2846403" cy="450233"/>
            <a:chOff x="768" y="1292"/>
            <a:chExt cx="5241" cy="829"/>
          </a:xfrm>
          <a:solidFill>
            <a:schemeClr val="accent1"/>
          </a:solidFill>
        </p:grpSpPr>
        <p:sp>
          <p:nvSpPr>
            <p:cNvPr id="8" name="Freeform 5">
              <a:extLst>
                <a:ext uri="{FF2B5EF4-FFF2-40B4-BE49-F238E27FC236}">
                  <a16:creationId xmlns:a16="http://schemas.microsoft.com/office/drawing/2014/main" id="{28988226-D010-41FE-980E-62BDF13DB461}"/>
                </a:ext>
              </a:extLst>
            </p:cNvPr>
            <p:cNvSpPr>
              <a:spLocks/>
            </p:cNvSpPr>
            <p:nvPr/>
          </p:nvSpPr>
          <p:spPr bwMode="auto">
            <a:xfrm>
              <a:off x="4267" y="1292"/>
              <a:ext cx="1742" cy="829"/>
            </a:xfrm>
            <a:custGeom>
              <a:avLst/>
              <a:gdLst>
                <a:gd name="T0" fmla="*/ 1742 w 1742"/>
                <a:gd name="T1" fmla="*/ 829 h 829"/>
                <a:gd name="T2" fmla="*/ 851 w 1742"/>
                <a:gd name="T3" fmla="*/ 829 h 829"/>
                <a:gd name="T4" fmla="*/ 851 w 1742"/>
                <a:gd name="T5" fmla="*/ 9 h 829"/>
                <a:gd name="T6" fmla="*/ 751 w 1742"/>
                <a:gd name="T7" fmla="*/ 9 h 829"/>
                <a:gd name="T8" fmla="*/ 751 w 1742"/>
                <a:gd name="T9" fmla="*/ 24 h 829"/>
                <a:gd name="T10" fmla="*/ 724 w 1742"/>
                <a:gd name="T11" fmla="*/ 24 h 829"/>
                <a:gd name="T12" fmla="*/ 724 w 1742"/>
                <a:gd name="T13" fmla="*/ 9 h 829"/>
                <a:gd name="T14" fmla="*/ 258 w 1742"/>
                <a:gd name="T15" fmla="*/ 9 h 829"/>
                <a:gd name="T16" fmla="*/ 258 w 1742"/>
                <a:gd name="T17" fmla="*/ 24 h 829"/>
                <a:gd name="T18" fmla="*/ 231 w 1742"/>
                <a:gd name="T19" fmla="*/ 24 h 829"/>
                <a:gd name="T20" fmla="*/ 231 w 1742"/>
                <a:gd name="T21" fmla="*/ 9 h 829"/>
                <a:gd name="T22" fmla="*/ 132 w 1742"/>
                <a:gd name="T23" fmla="*/ 9 h 829"/>
                <a:gd name="T24" fmla="*/ 132 w 1742"/>
                <a:gd name="T25" fmla="*/ 829 h 829"/>
                <a:gd name="T26" fmla="*/ 0 w 1742"/>
                <a:gd name="T27" fmla="*/ 829 h 829"/>
                <a:gd name="T28" fmla="*/ 0 w 1742"/>
                <a:gd name="T29" fmla="*/ 820 h 829"/>
                <a:gd name="T30" fmla="*/ 123 w 1742"/>
                <a:gd name="T31" fmla="*/ 820 h 829"/>
                <a:gd name="T32" fmla="*/ 123 w 1742"/>
                <a:gd name="T33" fmla="*/ 0 h 829"/>
                <a:gd name="T34" fmla="*/ 239 w 1742"/>
                <a:gd name="T35" fmla="*/ 0 h 829"/>
                <a:gd name="T36" fmla="*/ 239 w 1742"/>
                <a:gd name="T37" fmla="*/ 14 h 829"/>
                <a:gd name="T38" fmla="*/ 250 w 1742"/>
                <a:gd name="T39" fmla="*/ 14 h 829"/>
                <a:gd name="T40" fmla="*/ 250 w 1742"/>
                <a:gd name="T41" fmla="*/ 0 h 829"/>
                <a:gd name="T42" fmla="*/ 732 w 1742"/>
                <a:gd name="T43" fmla="*/ 0 h 829"/>
                <a:gd name="T44" fmla="*/ 732 w 1742"/>
                <a:gd name="T45" fmla="*/ 14 h 829"/>
                <a:gd name="T46" fmla="*/ 743 w 1742"/>
                <a:gd name="T47" fmla="*/ 14 h 829"/>
                <a:gd name="T48" fmla="*/ 743 w 1742"/>
                <a:gd name="T49" fmla="*/ 0 h 829"/>
                <a:gd name="T50" fmla="*/ 861 w 1742"/>
                <a:gd name="T51" fmla="*/ 0 h 829"/>
                <a:gd name="T52" fmla="*/ 861 w 1742"/>
                <a:gd name="T53" fmla="*/ 820 h 829"/>
                <a:gd name="T54" fmla="*/ 1742 w 1742"/>
                <a:gd name="T55" fmla="*/ 820 h 829"/>
                <a:gd name="T56" fmla="*/ 1742 w 1742"/>
                <a:gd name="T5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2" h="829">
                  <a:moveTo>
                    <a:pt x="1742" y="829"/>
                  </a:moveTo>
                  <a:lnTo>
                    <a:pt x="851" y="829"/>
                  </a:lnTo>
                  <a:lnTo>
                    <a:pt x="851" y="9"/>
                  </a:lnTo>
                  <a:lnTo>
                    <a:pt x="751" y="9"/>
                  </a:lnTo>
                  <a:lnTo>
                    <a:pt x="751" y="24"/>
                  </a:lnTo>
                  <a:lnTo>
                    <a:pt x="724" y="24"/>
                  </a:lnTo>
                  <a:lnTo>
                    <a:pt x="724" y="9"/>
                  </a:lnTo>
                  <a:lnTo>
                    <a:pt x="258" y="9"/>
                  </a:lnTo>
                  <a:lnTo>
                    <a:pt x="258" y="24"/>
                  </a:lnTo>
                  <a:lnTo>
                    <a:pt x="231" y="24"/>
                  </a:lnTo>
                  <a:lnTo>
                    <a:pt x="231" y="9"/>
                  </a:lnTo>
                  <a:lnTo>
                    <a:pt x="132" y="9"/>
                  </a:lnTo>
                  <a:lnTo>
                    <a:pt x="132" y="829"/>
                  </a:lnTo>
                  <a:lnTo>
                    <a:pt x="0" y="829"/>
                  </a:lnTo>
                  <a:lnTo>
                    <a:pt x="0" y="820"/>
                  </a:lnTo>
                  <a:lnTo>
                    <a:pt x="123" y="820"/>
                  </a:lnTo>
                  <a:lnTo>
                    <a:pt x="123" y="0"/>
                  </a:lnTo>
                  <a:lnTo>
                    <a:pt x="239" y="0"/>
                  </a:lnTo>
                  <a:lnTo>
                    <a:pt x="239" y="14"/>
                  </a:lnTo>
                  <a:lnTo>
                    <a:pt x="250" y="14"/>
                  </a:lnTo>
                  <a:lnTo>
                    <a:pt x="250" y="0"/>
                  </a:lnTo>
                  <a:lnTo>
                    <a:pt x="732" y="0"/>
                  </a:lnTo>
                  <a:lnTo>
                    <a:pt x="732" y="14"/>
                  </a:lnTo>
                  <a:lnTo>
                    <a:pt x="743" y="14"/>
                  </a:lnTo>
                  <a:lnTo>
                    <a:pt x="743" y="0"/>
                  </a:lnTo>
                  <a:lnTo>
                    <a:pt x="861" y="0"/>
                  </a:lnTo>
                  <a:lnTo>
                    <a:pt x="861" y="820"/>
                  </a:lnTo>
                  <a:lnTo>
                    <a:pt x="1742" y="820"/>
                  </a:lnTo>
                  <a:lnTo>
                    <a:pt x="1742" y="829"/>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C09FBEAC-F7D9-4313-B1E3-E394B0EFDFE7}"/>
                </a:ext>
              </a:extLst>
            </p:cNvPr>
            <p:cNvSpPr>
              <a:spLocks/>
            </p:cNvSpPr>
            <p:nvPr/>
          </p:nvSpPr>
          <p:spPr bwMode="auto">
            <a:xfrm>
              <a:off x="4517" y="1471"/>
              <a:ext cx="482" cy="646"/>
            </a:xfrm>
            <a:custGeom>
              <a:avLst/>
              <a:gdLst>
                <a:gd name="T0" fmla="*/ 482 w 482"/>
                <a:gd name="T1" fmla="*/ 646 h 646"/>
                <a:gd name="T2" fmla="*/ 474 w 482"/>
                <a:gd name="T3" fmla="*/ 646 h 646"/>
                <a:gd name="T4" fmla="*/ 474 w 482"/>
                <a:gd name="T5" fmla="*/ 112 h 646"/>
                <a:gd name="T6" fmla="*/ 433 w 482"/>
                <a:gd name="T7" fmla="*/ 112 h 646"/>
                <a:gd name="T8" fmla="*/ 433 w 482"/>
                <a:gd name="T9" fmla="*/ 79 h 646"/>
                <a:gd name="T10" fmla="*/ 364 w 482"/>
                <a:gd name="T11" fmla="*/ 38 h 646"/>
                <a:gd name="T12" fmla="*/ 320 w 482"/>
                <a:gd name="T13" fmla="*/ 38 h 646"/>
                <a:gd name="T14" fmla="*/ 320 w 482"/>
                <a:gd name="T15" fmla="*/ 9 h 646"/>
                <a:gd name="T16" fmla="*/ 164 w 482"/>
                <a:gd name="T17" fmla="*/ 9 h 646"/>
                <a:gd name="T18" fmla="*/ 164 w 482"/>
                <a:gd name="T19" fmla="*/ 38 h 646"/>
                <a:gd name="T20" fmla="*/ 120 w 482"/>
                <a:gd name="T21" fmla="*/ 38 h 646"/>
                <a:gd name="T22" fmla="*/ 49 w 482"/>
                <a:gd name="T23" fmla="*/ 79 h 646"/>
                <a:gd name="T24" fmla="*/ 49 w 482"/>
                <a:gd name="T25" fmla="*/ 112 h 646"/>
                <a:gd name="T26" fmla="*/ 8 w 482"/>
                <a:gd name="T27" fmla="*/ 112 h 646"/>
                <a:gd name="T28" fmla="*/ 8 w 482"/>
                <a:gd name="T29" fmla="*/ 646 h 646"/>
                <a:gd name="T30" fmla="*/ 0 w 482"/>
                <a:gd name="T31" fmla="*/ 646 h 646"/>
                <a:gd name="T32" fmla="*/ 0 w 482"/>
                <a:gd name="T33" fmla="*/ 102 h 646"/>
                <a:gd name="T34" fmla="*/ 41 w 482"/>
                <a:gd name="T35" fmla="*/ 102 h 646"/>
                <a:gd name="T36" fmla="*/ 41 w 482"/>
                <a:gd name="T37" fmla="*/ 74 h 646"/>
                <a:gd name="T38" fmla="*/ 116 w 482"/>
                <a:gd name="T39" fmla="*/ 29 h 646"/>
                <a:gd name="T40" fmla="*/ 154 w 482"/>
                <a:gd name="T41" fmla="*/ 29 h 646"/>
                <a:gd name="T42" fmla="*/ 154 w 482"/>
                <a:gd name="T43" fmla="*/ 0 h 646"/>
                <a:gd name="T44" fmla="*/ 328 w 482"/>
                <a:gd name="T45" fmla="*/ 0 h 646"/>
                <a:gd name="T46" fmla="*/ 328 w 482"/>
                <a:gd name="T47" fmla="*/ 29 h 646"/>
                <a:gd name="T48" fmla="*/ 366 w 482"/>
                <a:gd name="T49" fmla="*/ 29 h 646"/>
                <a:gd name="T50" fmla="*/ 441 w 482"/>
                <a:gd name="T51" fmla="*/ 74 h 646"/>
                <a:gd name="T52" fmla="*/ 441 w 482"/>
                <a:gd name="T53" fmla="*/ 102 h 646"/>
                <a:gd name="T54" fmla="*/ 482 w 482"/>
                <a:gd name="T55" fmla="*/ 102 h 646"/>
                <a:gd name="T56" fmla="*/ 482 w 482"/>
                <a:gd name="T57"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2" h="646">
                  <a:moveTo>
                    <a:pt x="482" y="646"/>
                  </a:moveTo>
                  <a:lnTo>
                    <a:pt x="474" y="646"/>
                  </a:lnTo>
                  <a:lnTo>
                    <a:pt x="474" y="112"/>
                  </a:lnTo>
                  <a:lnTo>
                    <a:pt x="433" y="112"/>
                  </a:lnTo>
                  <a:lnTo>
                    <a:pt x="433" y="79"/>
                  </a:lnTo>
                  <a:lnTo>
                    <a:pt x="364" y="38"/>
                  </a:lnTo>
                  <a:lnTo>
                    <a:pt x="320" y="38"/>
                  </a:lnTo>
                  <a:lnTo>
                    <a:pt x="320" y="9"/>
                  </a:lnTo>
                  <a:lnTo>
                    <a:pt x="164" y="9"/>
                  </a:lnTo>
                  <a:lnTo>
                    <a:pt x="164" y="38"/>
                  </a:lnTo>
                  <a:lnTo>
                    <a:pt x="120" y="38"/>
                  </a:lnTo>
                  <a:lnTo>
                    <a:pt x="49" y="79"/>
                  </a:lnTo>
                  <a:lnTo>
                    <a:pt x="49" y="112"/>
                  </a:lnTo>
                  <a:lnTo>
                    <a:pt x="8" y="112"/>
                  </a:lnTo>
                  <a:lnTo>
                    <a:pt x="8" y="646"/>
                  </a:lnTo>
                  <a:lnTo>
                    <a:pt x="0" y="646"/>
                  </a:lnTo>
                  <a:lnTo>
                    <a:pt x="0" y="102"/>
                  </a:lnTo>
                  <a:lnTo>
                    <a:pt x="41" y="102"/>
                  </a:lnTo>
                  <a:lnTo>
                    <a:pt x="41" y="74"/>
                  </a:lnTo>
                  <a:lnTo>
                    <a:pt x="116" y="29"/>
                  </a:lnTo>
                  <a:lnTo>
                    <a:pt x="154" y="29"/>
                  </a:lnTo>
                  <a:lnTo>
                    <a:pt x="154" y="0"/>
                  </a:lnTo>
                  <a:lnTo>
                    <a:pt x="328" y="0"/>
                  </a:lnTo>
                  <a:lnTo>
                    <a:pt x="328" y="29"/>
                  </a:lnTo>
                  <a:lnTo>
                    <a:pt x="366" y="29"/>
                  </a:lnTo>
                  <a:lnTo>
                    <a:pt x="441" y="74"/>
                  </a:lnTo>
                  <a:lnTo>
                    <a:pt x="441" y="102"/>
                  </a:lnTo>
                  <a:lnTo>
                    <a:pt x="482" y="102"/>
                  </a:lnTo>
                  <a:lnTo>
                    <a:pt x="482" y="646"/>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A8649ADC-3B6E-4715-998C-4ED7DC8E845F}"/>
                </a:ext>
              </a:extLst>
            </p:cNvPr>
            <p:cNvSpPr>
              <a:spLocks noEditPoints="1"/>
            </p:cNvSpPr>
            <p:nvPr/>
          </p:nvSpPr>
          <p:spPr bwMode="auto">
            <a:xfrm>
              <a:off x="768" y="1614"/>
              <a:ext cx="2016" cy="507"/>
            </a:xfrm>
            <a:custGeom>
              <a:avLst/>
              <a:gdLst>
                <a:gd name="T0" fmla="*/ 1125 w 1178"/>
                <a:gd name="T1" fmla="*/ 294 h 294"/>
                <a:gd name="T2" fmla="*/ 1072 w 1178"/>
                <a:gd name="T3" fmla="*/ 231 h 294"/>
                <a:gd name="T4" fmla="*/ 959 w 1178"/>
                <a:gd name="T5" fmla="*/ 111 h 294"/>
                <a:gd name="T6" fmla="*/ 710 w 1178"/>
                <a:gd name="T7" fmla="*/ 53 h 294"/>
                <a:gd name="T8" fmla="*/ 647 w 1178"/>
                <a:gd name="T9" fmla="*/ 53 h 294"/>
                <a:gd name="T10" fmla="*/ 397 w 1178"/>
                <a:gd name="T11" fmla="*/ 111 h 294"/>
                <a:gd name="T12" fmla="*/ 284 w 1178"/>
                <a:gd name="T13" fmla="*/ 231 h 294"/>
                <a:gd name="T14" fmla="*/ 232 w 1178"/>
                <a:gd name="T15" fmla="*/ 294 h 294"/>
                <a:gd name="T16" fmla="*/ 0 w 1178"/>
                <a:gd name="T17" fmla="*/ 289 h 294"/>
                <a:gd name="T18" fmla="*/ 280 w 1178"/>
                <a:gd name="T19" fmla="*/ 227 h 294"/>
                <a:gd name="T20" fmla="*/ 394 w 1178"/>
                <a:gd name="T21" fmla="*/ 107 h 294"/>
                <a:gd name="T22" fmla="*/ 652 w 1178"/>
                <a:gd name="T23" fmla="*/ 51 h 294"/>
                <a:gd name="T24" fmla="*/ 705 w 1178"/>
                <a:gd name="T25" fmla="*/ 51 h 294"/>
                <a:gd name="T26" fmla="*/ 963 w 1178"/>
                <a:gd name="T27" fmla="*/ 107 h 294"/>
                <a:gd name="T28" fmla="*/ 1076 w 1178"/>
                <a:gd name="T29" fmla="*/ 227 h 294"/>
                <a:gd name="T30" fmla="*/ 1178 w 1178"/>
                <a:gd name="T31" fmla="*/ 289 h 294"/>
                <a:gd name="T32" fmla="*/ 1079 w 1178"/>
                <a:gd name="T33" fmla="*/ 294 h 294"/>
                <a:gd name="T34" fmla="*/ 1077 w 1178"/>
                <a:gd name="T35" fmla="*/ 293 h 294"/>
                <a:gd name="T36" fmla="*/ 1014 w 1178"/>
                <a:gd name="T37" fmla="*/ 214 h 294"/>
                <a:gd name="T38" fmla="*/ 838 w 1178"/>
                <a:gd name="T39" fmla="*/ 54 h 294"/>
                <a:gd name="T40" fmla="*/ 715 w 1178"/>
                <a:gd name="T41" fmla="*/ 94 h 294"/>
                <a:gd name="T42" fmla="*/ 690 w 1178"/>
                <a:gd name="T43" fmla="*/ 292 h 294"/>
                <a:gd name="T44" fmla="*/ 685 w 1178"/>
                <a:gd name="T45" fmla="*/ 283 h 294"/>
                <a:gd name="T46" fmla="*/ 760 w 1178"/>
                <a:gd name="T47" fmla="*/ 34 h 294"/>
                <a:gd name="T48" fmla="*/ 1000 w 1178"/>
                <a:gd name="T49" fmla="*/ 190 h 294"/>
                <a:gd name="T50" fmla="*/ 1057 w 1178"/>
                <a:gd name="T51" fmla="*/ 257 h 294"/>
                <a:gd name="T52" fmla="*/ 1081 w 1178"/>
                <a:gd name="T53" fmla="*/ 294 h 294"/>
                <a:gd name="T54" fmla="*/ 277 w 1178"/>
                <a:gd name="T55" fmla="*/ 294 h 294"/>
                <a:gd name="T56" fmla="*/ 300 w 1178"/>
                <a:gd name="T57" fmla="*/ 257 h 294"/>
                <a:gd name="T58" fmla="*/ 356 w 1178"/>
                <a:gd name="T59" fmla="*/ 190 h 294"/>
                <a:gd name="T60" fmla="*/ 597 w 1178"/>
                <a:gd name="T61" fmla="*/ 34 h 294"/>
                <a:gd name="T62" fmla="*/ 672 w 1178"/>
                <a:gd name="T63" fmla="*/ 283 h 294"/>
                <a:gd name="T64" fmla="*/ 666 w 1178"/>
                <a:gd name="T65" fmla="*/ 292 h 294"/>
                <a:gd name="T66" fmla="*/ 641 w 1178"/>
                <a:gd name="T67" fmla="*/ 94 h 294"/>
                <a:gd name="T68" fmla="*/ 519 w 1178"/>
                <a:gd name="T69" fmla="*/ 54 h 294"/>
                <a:gd name="T70" fmla="*/ 342 w 1178"/>
                <a:gd name="T71" fmla="*/ 214 h 294"/>
                <a:gd name="T72" fmla="*/ 280 w 1178"/>
                <a:gd name="T73" fmla="*/ 293 h 294"/>
                <a:gd name="T74" fmla="*/ 277 w 1178"/>
                <a:gd name="T75" fmla="*/ 29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8" h="294">
                  <a:moveTo>
                    <a:pt x="1178" y="294"/>
                  </a:moveTo>
                  <a:cubicBezTo>
                    <a:pt x="1125" y="294"/>
                    <a:pt x="1125" y="294"/>
                    <a:pt x="1125" y="294"/>
                  </a:cubicBezTo>
                  <a:cubicBezTo>
                    <a:pt x="1124" y="293"/>
                    <a:pt x="1124" y="293"/>
                    <a:pt x="1124" y="293"/>
                  </a:cubicBezTo>
                  <a:cubicBezTo>
                    <a:pt x="1124" y="293"/>
                    <a:pt x="1082" y="242"/>
                    <a:pt x="1072" y="231"/>
                  </a:cubicBezTo>
                  <a:cubicBezTo>
                    <a:pt x="1068" y="226"/>
                    <a:pt x="1068" y="226"/>
                    <a:pt x="1068" y="226"/>
                  </a:cubicBezTo>
                  <a:cubicBezTo>
                    <a:pt x="1034" y="186"/>
                    <a:pt x="1000" y="145"/>
                    <a:pt x="959" y="111"/>
                  </a:cubicBezTo>
                  <a:cubicBezTo>
                    <a:pt x="918" y="76"/>
                    <a:pt x="877" y="43"/>
                    <a:pt x="833" y="28"/>
                  </a:cubicBezTo>
                  <a:cubicBezTo>
                    <a:pt x="769" y="6"/>
                    <a:pt x="728" y="14"/>
                    <a:pt x="710" y="53"/>
                  </a:cubicBezTo>
                  <a:cubicBezTo>
                    <a:pt x="705" y="63"/>
                    <a:pt x="683" y="64"/>
                    <a:pt x="678" y="64"/>
                  </a:cubicBezTo>
                  <a:cubicBezTo>
                    <a:pt x="674" y="64"/>
                    <a:pt x="652" y="63"/>
                    <a:pt x="647" y="53"/>
                  </a:cubicBezTo>
                  <a:cubicBezTo>
                    <a:pt x="629" y="14"/>
                    <a:pt x="587" y="6"/>
                    <a:pt x="524" y="28"/>
                  </a:cubicBezTo>
                  <a:cubicBezTo>
                    <a:pt x="479" y="43"/>
                    <a:pt x="439" y="76"/>
                    <a:pt x="397" y="111"/>
                  </a:cubicBezTo>
                  <a:cubicBezTo>
                    <a:pt x="357" y="145"/>
                    <a:pt x="322" y="186"/>
                    <a:pt x="289" y="226"/>
                  </a:cubicBezTo>
                  <a:cubicBezTo>
                    <a:pt x="284" y="231"/>
                    <a:pt x="284" y="231"/>
                    <a:pt x="284" y="231"/>
                  </a:cubicBezTo>
                  <a:cubicBezTo>
                    <a:pt x="275" y="242"/>
                    <a:pt x="233" y="293"/>
                    <a:pt x="232" y="293"/>
                  </a:cubicBezTo>
                  <a:cubicBezTo>
                    <a:pt x="232" y="294"/>
                    <a:pt x="232" y="294"/>
                    <a:pt x="232" y="294"/>
                  </a:cubicBezTo>
                  <a:cubicBezTo>
                    <a:pt x="0" y="294"/>
                    <a:pt x="0" y="294"/>
                    <a:pt x="0" y="294"/>
                  </a:cubicBezTo>
                  <a:cubicBezTo>
                    <a:pt x="0" y="289"/>
                    <a:pt x="0" y="289"/>
                    <a:pt x="0" y="289"/>
                  </a:cubicBezTo>
                  <a:cubicBezTo>
                    <a:pt x="229" y="289"/>
                    <a:pt x="229" y="289"/>
                    <a:pt x="229" y="289"/>
                  </a:cubicBezTo>
                  <a:cubicBezTo>
                    <a:pt x="235" y="282"/>
                    <a:pt x="271" y="238"/>
                    <a:pt x="280" y="227"/>
                  </a:cubicBezTo>
                  <a:cubicBezTo>
                    <a:pt x="285" y="222"/>
                    <a:pt x="285" y="222"/>
                    <a:pt x="285" y="222"/>
                  </a:cubicBezTo>
                  <a:cubicBezTo>
                    <a:pt x="318" y="183"/>
                    <a:pt x="353" y="141"/>
                    <a:pt x="394" y="107"/>
                  </a:cubicBezTo>
                  <a:cubicBezTo>
                    <a:pt x="436" y="72"/>
                    <a:pt x="477" y="39"/>
                    <a:pt x="522" y="23"/>
                  </a:cubicBezTo>
                  <a:cubicBezTo>
                    <a:pt x="589" y="0"/>
                    <a:pt x="632" y="9"/>
                    <a:pt x="652" y="51"/>
                  </a:cubicBezTo>
                  <a:cubicBezTo>
                    <a:pt x="654" y="56"/>
                    <a:pt x="667" y="58"/>
                    <a:pt x="678" y="58"/>
                  </a:cubicBezTo>
                  <a:cubicBezTo>
                    <a:pt x="690" y="58"/>
                    <a:pt x="703" y="56"/>
                    <a:pt x="705" y="51"/>
                  </a:cubicBezTo>
                  <a:cubicBezTo>
                    <a:pt x="724" y="9"/>
                    <a:pt x="768" y="0"/>
                    <a:pt x="834" y="23"/>
                  </a:cubicBezTo>
                  <a:cubicBezTo>
                    <a:pt x="880" y="39"/>
                    <a:pt x="921" y="72"/>
                    <a:pt x="963" y="107"/>
                  </a:cubicBezTo>
                  <a:cubicBezTo>
                    <a:pt x="1003" y="141"/>
                    <a:pt x="1038" y="183"/>
                    <a:pt x="1072" y="222"/>
                  </a:cubicBezTo>
                  <a:cubicBezTo>
                    <a:pt x="1076" y="227"/>
                    <a:pt x="1076" y="227"/>
                    <a:pt x="1076" y="227"/>
                  </a:cubicBezTo>
                  <a:cubicBezTo>
                    <a:pt x="1085" y="238"/>
                    <a:pt x="1122" y="282"/>
                    <a:pt x="1128" y="289"/>
                  </a:cubicBezTo>
                  <a:cubicBezTo>
                    <a:pt x="1178" y="289"/>
                    <a:pt x="1178" y="289"/>
                    <a:pt x="1178" y="289"/>
                  </a:cubicBezTo>
                  <a:lnTo>
                    <a:pt x="1178" y="294"/>
                  </a:lnTo>
                  <a:close/>
                  <a:moveTo>
                    <a:pt x="1079" y="294"/>
                  </a:moveTo>
                  <a:cubicBezTo>
                    <a:pt x="1079" y="292"/>
                    <a:pt x="1079" y="292"/>
                    <a:pt x="1079" y="292"/>
                  </a:cubicBezTo>
                  <a:cubicBezTo>
                    <a:pt x="1077" y="293"/>
                    <a:pt x="1077" y="293"/>
                    <a:pt x="1077" y="293"/>
                  </a:cubicBezTo>
                  <a:cubicBezTo>
                    <a:pt x="1076" y="290"/>
                    <a:pt x="1055" y="263"/>
                    <a:pt x="1053" y="260"/>
                  </a:cubicBezTo>
                  <a:cubicBezTo>
                    <a:pt x="1039" y="243"/>
                    <a:pt x="1026" y="228"/>
                    <a:pt x="1014" y="214"/>
                  </a:cubicBezTo>
                  <a:cubicBezTo>
                    <a:pt x="1008" y="208"/>
                    <a:pt x="1002" y="201"/>
                    <a:pt x="996" y="194"/>
                  </a:cubicBezTo>
                  <a:cubicBezTo>
                    <a:pt x="950" y="140"/>
                    <a:pt x="902" y="84"/>
                    <a:pt x="838" y="54"/>
                  </a:cubicBezTo>
                  <a:cubicBezTo>
                    <a:pt x="814" y="44"/>
                    <a:pt x="786" y="33"/>
                    <a:pt x="761" y="40"/>
                  </a:cubicBezTo>
                  <a:cubicBezTo>
                    <a:pt x="736" y="46"/>
                    <a:pt x="723" y="73"/>
                    <a:pt x="715" y="94"/>
                  </a:cubicBezTo>
                  <a:cubicBezTo>
                    <a:pt x="695" y="156"/>
                    <a:pt x="693" y="218"/>
                    <a:pt x="690" y="283"/>
                  </a:cubicBezTo>
                  <a:cubicBezTo>
                    <a:pt x="690" y="292"/>
                    <a:pt x="690" y="292"/>
                    <a:pt x="690" y="292"/>
                  </a:cubicBezTo>
                  <a:cubicBezTo>
                    <a:pt x="685" y="291"/>
                    <a:pt x="685" y="291"/>
                    <a:pt x="685" y="291"/>
                  </a:cubicBezTo>
                  <a:cubicBezTo>
                    <a:pt x="685" y="283"/>
                    <a:pt x="685" y="283"/>
                    <a:pt x="685" y="283"/>
                  </a:cubicBezTo>
                  <a:cubicBezTo>
                    <a:pt x="687" y="217"/>
                    <a:pt x="689" y="155"/>
                    <a:pt x="710" y="92"/>
                  </a:cubicBezTo>
                  <a:cubicBezTo>
                    <a:pt x="718" y="70"/>
                    <a:pt x="733" y="42"/>
                    <a:pt x="760" y="34"/>
                  </a:cubicBezTo>
                  <a:cubicBezTo>
                    <a:pt x="787" y="28"/>
                    <a:pt x="815" y="38"/>
                    <a:pt x="840" y="50"/>
                  </a:cubicBezTo>
                  <a:cubicBezTo>
                    <a:pt x="905" y="80"/>
                    <a:pt x="954" y="136"/>
                    <a:pt x="1000" y="190"/>
                  </a:cubicBezTo>
                  <a:cubicBezTo>
                    <a:pt x="1006" y="197"/>
                    <a:pt x="1012" y="204"/>
                    <a:pt x="1018" y="211"/>
                  </a:cubicBezTo>
                  <a:cubicBezTo>
                    <a:pt x="1030" y="225"/>
                    <a:pt x="1043" y="240"/>
                    <a:pt x="1057" y="257"/>
                  </a:cubicBezTo>
                  <a:cubicBezTo>
                    <a:pt x="1069" y="272"/>
                    <a:pt x="1083" y="290"/>
                    <a:pt x="1082" y="293"/>
                  </a:cubicBezTo>
                  <a:cubicBezTo>
                    <a:pt x="1081" y="294"/>
                    <a:pt x="1081" y="294"/>
                    <a:pt x="1081" y="294"/>
                  </a:cubicBezTo>
                  <a:lnTo>
                    <a:pt x="1079" y="294"/>
                  </a:lnTo>
                  <a:close/>
                  <a:moveTo>
                    <a:pt x="277" y="294"/>
                  </a:moveTo>
                  <a:cubicBezTo>
                    <a:pt x="275" y="293"/>
                    <a:pt x="275" y="293"/>
                    <a:pt x="275" y="293"/>
                  </a:cubicBezTo>
                  <a:cubicBezTo>
                    <a:pt x="274" y="290"/>
                    <a:pt x="292" y="267"/>
                    <a:pt x="300" y="257"/>
                  </a:cubicBezTo>
                  <a:cubicBezTo>
                    <a:pt x="314" y="240"/>
                    <a:pt x="326" y="225"/>
                    <a:pt x="338" y="211"/>
                  </a:cubicBezTo>
                  <a:cubicBezTo>
                    <a:pt x="344" y="204"/>
                    <a:pt x="350" y="197"/>
                    <a:pt x="356" y="190"/>
                  </a:cubicBezTo>
                  <a:cubicBezTo>
                    <a:pt x="403" y="136"/>
                    <a:pt x="451" y="80"/>
                    <a:pt x="517" y="50"/>
                  </a:cubicBezTo>
                  <a:cubicBezTo>
                    <a:pt x="541" y="38"/>
                    <a:pt x="570" y="28"/>
                    <a:pt x="597" y="34"/>
                  </a:cubicBezTo>
                  <a:cubicBezTo>
                    <a:pt x="624" y="42"/>
                    <a:pt x="639" y="70"/>
                    <a:pt x="646" y="92"/>
                  </a:cubicBezTo>
                  <a:cubicBezTo>
                    <a:pt x="667" y="155"/>
                    <a:pt x="669" y="217"/>
                    <a:pt x="672" y="283"/>
                  </a:cubicBezTo>
                  <a:cubicBezTo>
                    <a:pt x="672" y="291"/>
                    <a:pt x="672" y="291"/>
                    <a:pt x="672" y="291"/>
                  </a:cubicBezTo>
                  <a:cubicBezTo>
                    <a:pt x="666" y="292"/>
                    <a:pt x="666" y="292"/>
                    <a:pt x="666" y="292"/>
                  </a:cubicBezTo>
                  <a:cubicBezTo>
                    <a:pt x="666" y="283"/>
                    <a:pt x="666" y="283"/>
                    <a:pt x="666" y="283"/>
                  </a:cubicBezTo>
                  <a:cubicBezTo>
                    <a:pt x="664" y="218"/>
                    <a:pt x="662" y="156"/>
                    <a:pt x="641" y="94"/>
                  </a:cubicBezTo>
                  <a:cubicBezTo>
                    <a:pt x="634" y="73"/>
                    <a:pt x="620" y="46"/>
                    <a:pt x="595" y="40"/>
                  </a:cubicBezTo>
                  <a:cubicBezTo>
                    <a:pt x="570" y="33"/>
                    <a:pt x="543" y="44"/>
                    <a:pt x="519" y="54"/>
                  </a:cubicBezTo>
                  <a:cubicBezTo>
                    <a:pt x="455" y="84"/>
                    <a:pt x="407" y="140"/>
                    <a:pt x="360" y="194"/>
                  </a:cubicBezTo>
                  <a:cubicBezTo>
                    <a:pt x="354" y="201"/>
                    <a:pt x="348" y="208"/>
                    <a:pt x="342" y="214"/>
                  </a:cubicBezTo>
                  <a:cubicBezTo>
                    <a:pt x="330" y="228"/>
                    <a:pt x="318" y="243"/>
                    <a:pt x="304" y="260"/>
                  </a:cubicBezTo>
                  <a:cubicBezTo>
                    <a:pt x="302" y="263"/>
                    <a:pt x="281" y="290"/>
                    <a:pt x="280" y="293"/>
                  </a:cubicBezTo>
                  <a:cubicBezTo>
                    <a:pt x="278" y="291"/>
                    <a:pt x="278" y="291"/>
                    <a:pt x="278" y="291"/>
                  </a:cubicBezTo>
                  <a:cubicBezTo>
                    <a:pt x="277" y="292"/>
                    <a:pt x="277" y="292"/>
                    <a:pt x="277" y="292"/>
                  </a:cubicBezTo>
                  <a:lnTo>
                    <a:pt x="277" y="294"/>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a:extLst>
                <a:ext uri="{FF2B5EF4-FFF2-40B4-BE49-F238E27FC236}">
                  <a16:creationId xmlns:a16="http://schemas.microsoft.com/office/drawing/2014/main" id="{632EAE99-8B0C-4B27-A756-70325DB91FF6}"/>
                </a:ext>
              </a:extLst>
            </p:cNvPr>
            <p:cNvSpPr>
              <a:spLocks/>
            </p:cNvSpPr>
            <p:nvPr/>
          </p:nvSpPr>
          <p:spPr bwMode="auto">
            <a:xfrm>
              <a:off x="2784" y="1893"/>
              <a:ext cx="1027" cy="228"/>
            </a:xfrm>
            <a:custGeom>
              <a:avLst/>
              <a:gdLst>
                <a:gd name="T0" fmla="*/ 1027 w 1027"/>
                <a:gd name="T1" fmla="*/ 228 h 228"/>
                <a:gd name="T2" fmla="*/ 879 w 1027"/>
                <a:gd name="T3" fmla="*/ 228 h 228"/>
                <a:gd name="T4" fmla="*/ 879 w 1027"/>
                <a:gd name="T5" fmla="*/ 11 h 228"/>
                <a:gd name="T6" fmla="*/ 67 w 1027"/>
                <a:gd name="T7" fmla="*/ 11 h 228"/>
                <a:gd name="T8" fmla="*/ 67 w 1027"/>
                <a:gd name="T9" fmla="*/ 228 h 228"/>
                <a:gd name="T10" fmla="*/ 0 w 1027"/>
                <a:gd name="T11" fmla="*/ 228 h 228"/>
                <a:gd name="T12" fmla="*/ 0 w 1027"/>
                <a:gd name="T13" fmla="*/ 219 h 228"/>
                <a:gd name="T14" fmla="*/ 57 w 1027"/>
                <a:gd name="T15" fmla="*/ 219 h 228"/>
                <a:gd name="T16" fmla="*/ 57 w 1027"/>
                <a:gd name="T17" fmla="*/ 0 h 228"/>
                <a:gd name="T18" fmla="*/ 887 w 1027"/>
                <a:gd name="T19" fmla="*/ 0 h 228"/>
                <a:gd name="T20" fmla="*/ 887 w 1027"/>
                <a:gd name="T21" fmla="*/ 219 h 228"/>
                <a:gd name="T22" fmla="*/ 1027 w 1027"/>
                <a:gd name="T23" fmla="*/ 219 h 228"/>
                <a:gd name="T24" fmla="*/ 1027 w 1027"/>
                <a:gd name="T2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7" h="228">
                  <a:moveTo>
                    <a:pt x="1027" y="228"/>
                  </a:moveTo>
                  <a:lnTo>
                    <a:pt x="879" y="228"/>
                  </a:lnTo>
                  <a:lnTo>
                    <a:pt x="879" y="11"/>
                  </a:lnTo>
                  <a:lnTo>
                    <a:pt x="67" y="11"/>
                  </a:lnTo>
                  <a:lnTo>
                    <a:pt x="67" y="228"/>
                  </a:lnTo>
                  <a:lnTo>
                    <a:pt x="0" y="228"/>
                  </a:lnTo>
                  <a:lnTo>
                    <a:pt x="0" y="219"/>
                  </a:lnTo>
                  <a:lnTo>
                    <a:pt x="57" y="219"/>
                  </a:lnTo>
                  <a:lnTo>
                    <a:pt x="57" y="0"/>
                  </a:lnTo>
                  <a:lnTo>
                    <a:pt x="887" y="0"/>
                  </a:lnTo>
                  <a:lnTo>
                    <a:pt x="887" y="219"/>
                  </a:lnTo>
                  <a:lnTo>
                    <a:pt x="1027" y="219"/>
                  </a:lnTo>
                  <a:lnTo>
                    <a:pt x="1027" y="228"/>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a:extLst>
                <a:ext uri="{FF2B5EF4-FFF2-40B4-BE49-F238E27FC236}">
                  <a16:creationId xmlns:a16="http://schemas.microsoft.com/office/drawing/2014/main" id="{D774B828-5E1C-4B26-AA1C-8D1C7AB21C4D}"/>
                </a:ext>
              </a:extLst>
            </p:cNvPr>
            <p:cNvSpPr>
              <a:spLocks/>
            </p:cNvSpPr>
            <p:nvPr/>
          </p:nvSpPr>
          <p:spPr bwMode="auto">
            <a:xfrm>
              <a:off x="3159" y="1948"/>
              <a:ext cx="183" cy="169"/>
            </a:xfrm>
            <a:custGeom>
              <a:avLst/>
              <a:gdLst>
                <a:gd name="T0" fmla="*/ 5 w 107"/>
                <a:gd name="T1" fmla="*/ 98 h 98"/>
                <a:gd name="T2" fmla="*/ 0 w 107"/>
                <a:gd name="T3" fmla="*/ 98 h 98"/>
                <a:gd name="T4" fmla="*/ 0 w 107"/>
                <a:gd name="T5" fmla="*/ 13 h 98"/>
                <a:gd name="T6" fmla="*/ 6 w 107"/>
                <a:gd name="T7" fmla="*/ 7 h 98"/>
                <a:gd name="T8" fmla="*/ 11 w 107"/>
                <a:gd name="T9" fmla="*/ 6 h 98"/>
                <a:gd name="T10" fmla="*/ 19 w 107"/>
                <a:gd name="T11" fmla="*/ 4 h 98"/>
                <a:gd name="T12" fmla="*/ 28 w 107"/>
                <a:gd name="T13" fmla="*/ 0 h 98"/>
                <a:gd name="T14" fmla="*/ 29 w 107"/>
                <a:gd name="T15" fmla="*/ 0 h 98"/>
                <a:gd name="T16" fmla="*/ 59 w 107"/>
                <a:gd name="T17" fmla="*/ 0 h 98"/>
                <a:gd name="T18" fmla="*/ 78 w 107"/>
                <a:gd name="T19" fmla="*/ 0 h 98"/>
                <a:gd name="T20" fmla="*/ 86 w 107"/>
                <a:gd name="T21" fmla="*/ 4 h 98"/>
                <a:gd name="T22" fmla="*/ 91 w 107"/>
                <a:gd name="T23" fmla="*/ 5 h 98"/>
                <a:gd name="T24" fmla="*/ 94 w 107"/>
                <a:gd name="T25" fmla="*/ 5 h 98"/>
                <a:gd name="T26" fmla="*/ 94 w 107"/>
                <a:gd name="T27" fmla="*/ 6 h 98"/>
                <a:gd name="T28" fmla="*/ 107 w 107"/>
                <a:gd name="T29" fmla="*/ 20 h 98"/>
                <a:gd name="T30" fmla="*/ 107 w 107"/>
                <a:gd name="T31" fmla="*/ 74 h 98"/>
                <a:gd name="T32" fmla="*/ 107 w 107"/>
                <a:gd name="T33" fmla="*/ 97 h 98"/>
                <a:gd name="T34" fmla="*/ 102 w 107"/>
                <a:gd name="T35" fmla="*/ 97 h 98"/>
                <a:gd name="T36" fmla="*/ 101 w 107"/>
                <a:gd name="T37" fmla="*/ 74 h 98"/>
                <a:gd name="T38" fmla="*/ 101 w 107"/>
                <a:gd name="T39" fmla="*/ 20 h 98"/>
                <a:gd name="T40" fmla="*/ 94 w 107"/>
                <a:gd name="T41" fmla="*/ 11 h 98"/>
                <a:gd name="T42" fmla="*/ 93 w 107"/>
                <a:gd name="T43" fmla="*/ 11 h 98"/>
                <a:gd name="T44" fmla="*/ 91 w 107"/>
                <a:gd name="T45" fmla="*/ 11 h 98"/>
                <a:gd name="T46" fmla="*/ 82 w 107"/>
                <a:gd name="T47" fmla="*/ 7 h 98"/>
                <a:gd name="T48" fmla="*/ 78 w 107"/>
                <a:gd name="T49" fmla="*/ 6 h 98"/>
                <a:gd name="T50" fmla="*/ 59 w 107"/>
                <a:gd name="T51" fmla="*/ 6 h 98"/>
                <a:gd name="T52" fmla="*/ 29 w 107"/>
                <a:gd name="T53" fmla="*/ 6 h 98"/>
                <a:gd name="T54" fmla="*/ 27 w 107"/>
                <a:gd name="T55" fmla="*/ 6 h 98"/>
                <a:gd name="T56" fmla="*/ 24 w 107"/>
                <a:gd name="T57" fmla="*/ 7 h 98"/>
                <a:gd name="T58" fmla="*/ 20 w 107"/>
                <a:gd name="T59" fmla="*/ 10 h 98"/>
                <a:gd name="T60" fmla="*/ 13 w 107"/>
                <a:gd name="T61" fmla="*/ 11 h 98"/>
                <a:gd name="T62" fmla="*/ 6 w 107"/>
                <a:gd name="T63" fmla="*/ 12 h 98"/>
                <a:gd name="T64" fmla="*/ 5 w 107"/>
                <a:gd name="T65" fmla="*/ 12 h 98"/>
                <a:gd name="T66" fmla="*/ 5 w 107"/>
                <a:gd name="T67" fmla="*/ 13 h 98"/>
                <a:gd name="T68" fmla="*/ 5 w 107"/>
                <a:gd name="T6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8">
                  <a:moveTo>
                    <a:pt x="5" y="98"/>
                  </a:moveTo>
                  <a:cubicBezTo>
                    <a:pt x="0" y="98"/>
                    <a:pt x="0" y="98"/>
                    <a:pt x="0" y="98"/>
                  </a:cubicBezTo>
                  <a:cubicBezTo>
                    <a:pt x="0" y="65"/>
                    <a:pt x="0" y="46"/>
                    <a:pt x="0" y="13"/>
                  </a:cubicBezTo>
                  <a:cubicBezTo>
                    <a:pt x="0" y="11"/>
                    <a:pt x="1" y="7"/>
                    <a:pt x="6" y="7"/>
                  </a:cubicBezTo>
                  <a:cubicBezTo>
                    <a:pt x="8" y="6"/>
                    <a:pt x="10" y="6"/>
                    <a:pt x="11" y="6"/>
                  </a:cubicBezTo>
                  <a:cubicBezTo>
                    <a:pt x="14" y="5"/>
                    <a:pt x="16" y="4"/>
                    <a:pt x="19" y="4"/>
                  </a:cubicBezTo>
                  <a:cubicBezTo>
                    <a:pt x="21" y="0"/>
                    <a:pt x="25" y="0"/>
                    <a:pt x="28" y="0"/>
                  </a:cubicBezTo>
                  <a:cubicBezTo>
                    <a:pt x="28" y="0"/>
                    <a:pt x="29" y="0"/>
                    <a:pt x="29" y="0"/>
                  </a:cubicBezTo>
                  <a:cubicBezTo>
                    <a:pt x="39" y="0"/>
                    <a:pt x="49" y="0"/>
                    <a:pt x="59" y="0"/>
                  </a:cubicBezTo>
                  <a:cubicBezTo>
                    <a:pt x="78" y="0"/>
                    <a:pt x="78" y="0"/>
                    <a:pt x="78" y="0"/>
                  </a:cubicBezTo>
                  <a:cubicBezTo>
                    <a:pt x="81" y="0"/>
                    <a:pt x="84" y="1"/>
                    <a:pt x="86" y="4"/>
                  </a:cubicBezTo>
                  <a:cubicBezTo>
                    <a:pt x="87" y="5"/>
                    <a:pt x="89" y="5"/>
                    <a:pt x="91" y="5"/>
                  </a:cubicBezTo>
                  <a:cubicBezTo>
                    <a:pt x="92" y="5"/>
                    <a:pt x="93" y="5"/>
                    <a:pt x="94" y="5"/>
                  </a:cubicBezTo>
                  <a:cubicBezTo>
                    <a:pt x="94" y="6"/>
                    <a:pt x="94" y="6"/>
                    <a:pt x="94" y="6"/>
                  </a:cubicBezTo>
                  <a:cubicBezTo>
                    <a:pt x="106" y="7"/>
                    <a:pt x="107" y="8"/>
                    <a:pt x="107" y="20"/>
                  </a:cubicBezTo>
                  <a:cubicBezTo>
                    <a:pt x="107" y="74"/>
                    <a:pt x="107" y="74"/>
                    <a:pt x="107" y="74"/>
                  </a:cubicBezTo>
                  <a:cubicBezTo>
                    <a:pt x="107" y="81"/>
                    <a:pt x="107" y="86"/>
                    <a:pt x="107" y="97"/>
                  </a:cubicBezTo>
                  <a:cubicBezTo>
                    <a:pt x="102" y="97"/>
                    <a:pt x="102" y="97"/>
                    <a:pt x="102" y="97"/>
                  </a:cubicBezTo>
                  <a:cubicBezTo>
                    <a:pt x="101" y="86"/>
                    <a:pt x="101" y="81"/>
                    <a:pt x="101" y="74"/>
                  </a:cubicBezTo>
                  <a:cubicBezTo>
                    <a:pt x="101" y="20"/>
                    <a:pt x="101" y="20"/>
                    <a:pt x="101" y="20"/>
                  </a:cubicBezTo>
                  <a:cubicBezTo>
                    <a:pt x="101" y="12"/>
                    <a:pt x="101" y="12"/>
                    <a:pt x="94" y="11"/>
                  </a:cubicBezTo>
                  <a:cubicBezTo>
                    <a:pt x="93" y="11"/>
                    <a:pt x="93" y="11"/>
                    <a:pt x="93" y="11"/>
                  </a:cubicBezTo>
                  <a:cubicBezTo>
                    <a:pt x="92" y="11"/>
                    <a:pt x="92" y="11"/>
                    <a:pt x="91" y="11"/>
                  </a:cubicBezTo>
                  <a:cubicBezTo>
                    <a:pt x="88" y="10"/>
                    <a:pt x="84" y="10"/>
                    <a:pt x="82" y="7"/>
                  </a:cubicBezTo>
                  <a:cubicBezTo>
                    <a:pt x="81" y="6"/>
                    <a:pt x="80" y="6"/>
                    <a:pt x="78" y="6"/>
                  </a:cubicBezTo>
                  <a:cubicBezTo>
                    <a:pt x="59" y="6"/>
                    <a:pt x="59" y="6"/>
                    <a:pt x="59" y="6"/>
                  </a:cubicBezTo>
                  <a:cubicBezTo>
                    <a:pt x="49" y="6"/>
                    <a:pt x="39" y="6"/>
                    <a:pt x="29" y="6"/>
                  </a:cubicBezTo>
                  <a:cubicBezTo>
                    <a:pt x="28" y="6"/>
                    <a:pt x="28" y="6"/>
                    <a:pt x="27" y="6"/>
                  </a:cubicBezTo>
                  <a:cubicBezTo>
                    <a:pt x="24" y="5"/>
                    <a:pt x="24" y="5"/>
                    <a:pt x="24" y="7"/>
                  </a:cubicBezTo>
                  <a:cubicBezTo>
                    <a:pt x="24" y="8"/>
                    <a:pt x="23" y="10"/>
                    <a:pt x="20" y="10"/>
                  </a:cubicBezTo>
                  <a:cubicBezTo>
                    <a:pt x="17" y="10"/>
                    <a:pt x="15" y="10"/>
                    <a:pt x="13" y="11"/>
                  </a:cubicBezTo>
                  <a:cubicBezTo>
                    <a:pt x="11" y="11"/>
                    <a:pt x="9" y="12"/>
                    <a:pt x="6" y="12"/>
                  </a:cubicBezTo>
                  <a:cubicBezTo>
                    <a:pt x="6" y="12"/>
                    <a:pt x="5" y="12"/>
                    <a:pt x="5" y="12"/>
                  </a:cubicBezTo>
                  <a:cubicBezTo>
                    <a:pt x="5" y="12"/>
                    <a:pt x="5" y="12"/>
                    <a:pt x="5" y="13"/>
                  </a:cubicBezTo>
                  <a:cubicBezTo>
                    <a:pt x="5" y="46"/>
                    <a:pt x="5" y="65"/>
                    <a:pt x="5" y="9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0">
              <a:extLst>
                <a:ext uri="{FF2B5EF4-FFF2-40B4-BE49-F238E27FC236}">
                  <a16:creationId xmlns:a16="http://schemas.microsoft.com/office/drawing/2014/main" id="{46AF0BF6-8DEB-4F6A-9ADA-C0CB9C8D5056}"/>
                </a:ext>
              </a:extLst>
            </p:cNvPr>
            <p:cNvSpPr>
              <a:spLocks noEditPoints="1"/>
            </p:cNvSpPr>
            <p:nvPr/>
          </p:nvSpPr>
          <p:spPr bwMode="auto">
            <a:xfrm>
              <a:off x="2647" y="1656"/>
              <a:ext cx="1226" cy="229"/>
            </a:xfrm>
            <a:custGeom>
              <a:avLst/>
              <a:gdLst>
                <a:gd name="T0" fmla="*/ 67 w 716"/>
                <a:gd name="T1" fmla="*/ 112 h 133"/>
                <a:gd name="T2" fmla="*/ 49 w 716"/>
                <a:gd name="T3" fmla="*/ 101 h 133"/>
                <a:gd name="T4" fmla="*/ 30 w 716"/>
                <a:gd name="T5" fmla="*/ 86 h 133"/>
                <a:gd name="T6" fmla="*/ 11 w 716"/>
                <a:gd name="T7" fmla="*/ 53 h 133"/>
                <a:gd name="T8" fmla="*/ 25 w 716"/>
                <a:gd name="T9" fmla="*/ 52 h 133"/>
                <a:gd name="T10" fmla="*/ 36 w 716"/>
                <a:gd name="T11" fmla="*/ 52 h 133"/>
                <a:gd name="T12" fmla="*/ 45 w 716"/>
                <a:gd name="T13" fmla="*/ 52 h 133"/>
                <a:gd name="T14" fmla="*/ 55 w 716"/>
                <a:gd name="T15" fmla="*/ 54 h 133"/>
                <a:gd name="T16" fmla="*/ 72 w 716"/>
                <a:gd name="T17" fmla="*/ 60 h 133"/>
                <a:gd name="T18" fmla="*/ 73 w 716"/>
                <a:gd name="T19" fmla="*/ 56 h 133"/>
                <a:gd name="T20" fmla="*/ 93 w 716"/>
                <a:gd name="T21" fmla="*/ 56 h 133"/>
                <a:gd name="T22" fmla="*/ 127 w 716"/>
                <a:gd name="T23" fmla="*/ 62 h 133"/>
                <a:gd name="T24" fmla="*/ 150 w 716"/>
                <a:gd name="T25" fmla="*/ 62 h 133"/>
                <a:gd name="T26" fmla="*/ 173 w 716"/>
                <a:gd name="T27" fmla="*/ 48 h 133"/>
                <a:gd name="T28" fmla="*/ 178 w 716"/>
                <a:gd name="T29" fmla="*/ 19 h 133"/>
                <a:gd name="T30" fmla="*/ 190 w 716"/>
                <a:gd name="T31" fmla="*/ 11 h 133"/>
                <a:gd name="T32" fmla="*/ 207 w 716"/>
                <a:gd name="T33" fmla="*/ 2 h 133"/>
                <a:gd name="T34" fmla="*/ 211 w 716"/>
                <a:gd name="T35" fmla="*/ 23 h 133"/>
                <a:gd name="T36" fmla="*/ 496 w 716"/>
                <a:gd name="T37" fmla="*/ 27 h 133"/>
                <a:gd name="T38" fmla="*/ 516 w 716"/>
                <a:gd name="T39" fmla="*/ 8 h 133"/>
                <a:gd name="T40" fmla="*/ 530 w 716"/>
                <a:gd name="T41" fmla="*/ 10 h 133"/>
                <a:gd name="T42" fmla="*/ 536 w 716"/>
                <a:gd name="T43" fmla="*/ 28 h 133"/>
                <a:gd name="T44" fmla="*/ 561 w 716"/>
                <a:gd name="T45" fmla="*/ 62 h 133"/>
                <a:gd name="T46" fmla="*/ 612 w 716"/>
                <a:gd name="T47" fmla="*/ 56 h 133"/>
                <a:gd name="T48" fmla="*/ 622 w 716"/>
                <a:gd name="T49" fmla="*/ 64 h 133"/>
                <a:gd name="T50" fmla="*/ 635 w 716"/>
                <a:gd name="T51" fmla="*/ 59 h 133"/>
                <a:gd name="T52" fmla="*/ 649 w 716"/>
                <a:gd name="T53" fmla="*/ 63 h 133"/>
                <a:gd name="T54" fmla="*/ 662 w 716"/>
                <a:gd name="T55" fmla="*/ 61 h 133"/>
                <a:gd name="T56" fmla="*/ 678 w 716"/>
                <a:gd name="T57" fmla="*/ 56 h 133"/>
                <a:gd name="T58" fmla="*/ 691 w 716"/>
                <a:gd name="T59" fmla="*/ 54 h 133"/>
                <a:gd name="T60" fmla="*/ 702 w 716"/>
                <a:gd name="T61" fmla="*/ 52 h 133"/>
                <a:gd name="T62" fmla="*/ 714 w 716"/>
                <a:gd name="T63" fmla="*/ 60 h 133"/>
                <a:gd name="T64" fmla="*/ 684 w 716"/>
                <a:gd name="T65" fmla="*/ 90 h 133"/>
                <a:gd name="T66" fmla="*/ 653 w 716"/>
                <a:gd name="T67" fmla="*/ 108 h 133"/>
                <a:gd name="T68" fmla="*/ 601 w 716"/>
                <a:gd name="T69" fmla="*/ 133 h 133"/>
                <a:gd name="T70" fmla="*/ 599 w 716"/>
                <a:gd name="T71" fmla="*/ 128 h 133"/>
                <a:gd name="T72" fmla="*/ 652 w 716"/>
                <a:gd name="T73" fmla="*/ 103 h 133"/>
                <a:gd name="T74" fmla="*/ 691 w 716"/>
                <a:gd name="T75" fmla="*/ 78 h 133"/>
                <a:gd name="T76" fmla="*/ 701 w 716"/>
                <a:gd name="T77" fmla="*/ 58 h 133"/>
                <a:gd name="T78" fmla="*/ 683 w 716"/>
                <a:gd name="T79" fmla="*/ 57 h 133"/>
                <a:gd name="T80" fmla="*/ 657 w 716"/>
                <a:gd name="T81" fmla="*/ 64 h 133"/>
                <a:gd name="T82" fmla="*/ 637 w 716"/>
                <a:gd name="T83" fmla="*/ 70 h 133"/>
                <a:gd name="T84" fmla="*/ 616 w 716"/>
                <a:gd name="T85" fmla="*/ 63 h 133"/>
                <a:gd name="T86" fmla="*/ 606 w 716"/>
                <a:gd name="T87" fmla="*/ 66 h 133"/>
                <a:gd name="T88" fmla="*/ 562 w 716"/>
                <a:gd name="T89" fmla="*/ 67 h 133"/>
                <a:gd name="T90" fmla="*/ 530 w 716"/>
                <a:gd name="T91" fmla="*/ 26 h 133"/>
                <a:gd name="T92" fmla="*/ 518 w 716"/>
                <a:gd name="T93" fmla="*/ 15 h 133"/>
                <a:gd name="T94" fmla="*/ 508 w 716"/>
                <a:gd name="T95" fmla="*/ 21 h 133"/>
                <a:gd name="T96" fmla="*/ 220 w 716"/>
                <a:gd name="T97" fmla="*/ 32 h 133"/>
                <a:gd name="T98" fmla="*/ 206 w 716"/>
                <a:gd name="T99" fmla="*/ 15 h 133"/>
                <a:gd name="T100" fmla="*/ 193 w 716"/>
                <a:gd name="T101" fmla="*/ 16 h 133"/>
                <a:gd name="T102" fmla="*/ 182 w 716"/>
                <a:gd name="T103" fmla="*/ 30 h 133"/>
                <a:gd name="T104" fmla="*/ 152 w 716"/>
                <a:gd name="T105" fmla="*/ 67 h 133"/>
                <a:gd name="T106" fmla="*/ 108 w 716"/>
                <a:gd name="T107" fmla="*/ 66 h 133"/>
                <a:gd name="T108" fmla="*/ 96 w 716"/>
                <a:gd name="T109" fmla="*/ 60 h 133"/>
                <a:gd name="T110" fmla="*/ 80 w 716"/>
                <a:gd name="T111" fmla="*/ 68 h 133"/>
                <a:gd name="T112" fmla="*/ 56 w 716"/>
                <a:gd name="T113" fmla="*/ 64 h 133"/>
                <a:gd name="T114" fmla="*/ 33 w 716"/>
                <a:gd name="T115" fmla="*/ 57 h 133"/>
                <a:gd name="T116" fmla="*/ 19 w 716"/>
                <a:gd name="T117" fmla="*/ 54 h 133"/>
                <a:gd name="T118" fmla="*/ 6 w 716"/>
                <a:gd name="T119" fmla="*/ 67 h 133"/>
                <a:gd name="T120" fmla="*/ 37 w 716"/>
                <a:gd name="T121" fmla="*/ 86 h 133"/>
                <a:gd name="T122" fmla="*/ 56 w 716"/>
                <a:gd name="T123"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 h="133">
                  <a:moveTo>
                    <a:pt x="113" y="133"/>
                  </a:moveTo>
                  <a:cubicBezTo>
                    <a:pt x="112" y="133"/>
                    <a:pt x="112" y="133"/>
                    <a:pt x="112" y="133"/>
                  </a:cubicBezTo>
                  <a:cubicBezTo>
                    <a:pt x="103" y="130"/>
                    <a:pt x="94" y="126"/>
                    <a:pt x="85" y="122"/>
                  </a:cubicBezTo>
                  <a:cubicBezTo>
                    <a:pt x="83" y="121"/>
                    <a:pt x="81" y="120"/>
                    <a:pt x="80" y="119"/>
                  </a:cubicBezTo>
                  <a:cubicBezTo>
                    <a:pt x="76" y="117"/>
                    <a:pt x="73" y="115"/>
                    <a:pt x="69" y="114"/>
                  </a:cubicBezTo>
                  <a:cubicBezTo>
                    <a:pt x="67" y="114"/>
                    <a:pt x="67" y="114"/>
                    <a:pt x="67" y="114"/>
                  </a:cubicBezTo>
                  <a:cubicBezTo>
                    <a:pt x="67" y="112"/>
                    <a:pt x="67" y="112"/>
                    <a:pt x="67" y="112"/>
                  </a:cubicBezTo>
                  <a:cubicBezTo>
                    <a:pt x="67" y="112"/>
                    <a:pt x="67" y="112"/>
                    <a:pt x="65" y="111"/>
                  </a:cubicBezTo>
                  <a:cubicBezTo>
                    <a:pt x="64" y="111"/>
                    <a:pt x="62" y="110"/>
                    <a:pt x="60" y="108"/>
                  </a:cubicBezTo>
                  <a:cubicBezTo>
                    <a:pt x="60" y="108"/>
                    <a:pt x="60" y="108"/>
                    <a:pt x="60" y="108"/>
                  </a:cubicBezTo>
                  <a:cubicBezTo>
                    <a:pt x="57" y="108"/>
                    <a:pt x="55" y="107"/>
                    <a:pt x="55" y="104"/>
                  </a:cubicBezTo>
                  <a:cubicBezTo>
                    <a:pt x="54" y="104"/>
                    <a:pt x="54" y="104"/>
                    <a:pt x="54" y="104"/>
                  </a:cubicBezTo>
                  <a:cubicBezTo>
                    <a:pt x="52" y="103"/>
                    <a:pt x="52" y="103"/>
                    <a:pt x="52" y="103"/>
                  </a:cubicBezTo>
                  <a:cubicBezTo>
                    <a:pt x="52" y="102"/>
                    <a:pt x="51" y="102"/>
                    <a:pt x="49" y="101"/>
                  </a:cubicBezTo>
                  <a:cubicBezTo>
                    <a:pt x="47" y="100"/>
                    <a:pt x="44" y="99"/>
                    <a:pt x="43" y="96"/>
                  </a:cubicBezTo>
                  <a:cubicBezTo>
                    <a:pt x="43" y="96"/>
                    <a:pt x="42" y="96"/>
                    <a:pt x="42" y="96"/>
                  </a:cubicBezTo>
                  <a:cubicBezTo>
                    <a:pt x="39" y="96"/>
                    <a:pt x="38" y="93"/>
                    <a:pt x="37" y="92"/>
                  </a:cubicBezTo>
                  <a:cubicBezTo>
                    <a:pt x="37" y="92"/>
                    <a:pt x="37" y="91"/>
                    <a:pt x="37" y="91"/>
                  </a:cubicBezTo>
                  <a:cubicBezTo>
                    <a:pt x="37" y="91"/>
                    <a:pt x="37" y="91"/>
                    <a:pt x="37" y="91"/>
                  </a:cubicBezTo>
                  <a:cubicBezTo>
                    <a:pt x="35" y="91"/>
                    <a:pt x="33" y="91"/>
                    <a:pt x="31" y="89"/>
                  </a:cubicBezTo>
                  <a:cubicBezTo>
                    <a:pt x="31" y="88"/>
                    <a:pt x="30" y="87"/>
                    <a:pt x="30" y="86"/>
                  </a:cubicBezTo>
                  <a:cubicBezTo>
                    <a:pt x="25" y="84"/>
                    <a:pt x="21" y="82"/>
                    <a:pt x="16" y="80"/>
                  </a:cubicBezTo>
                  <a:cubicBezTo>
                    <a:pt x="13" y="78"/>
                    <a:pt x="10" y="76"/>
                    <a:pt x="7" y="75"/>
                  </a:cubicBezTo>
                  <a:cubicBezTo>
                    <a:pt x="4" y="74"/>
                    <a:pt x="2" y="71"/>
                    <a:pt x="1" y="68"/>
                  </a:cubicBezTo>
                  <a:cubicBezTo>
                    <a:pt x="0" y="67"/>
                    <a:pt x="0" y="65"/>
                    <a:pt x="1" y="63"/>
                  </a:cubicBezTo>
                  <a:cubicBezTo>
                    <a:pt x="2" y="62"/>
                    <a:pt x="3" y="61"/>
                    <a:pt x="6" y="62"/>
                  </a:cubicBezTo>
                  <a:cubicBezTo>
                    <a:pt x="5" y="59"/>
                    <a:pt x="7" y="57"/>
                    <a:pt x="8" y="56"/>
                  </a:cubicBezTo>
                  <a:cubicBezTo>
                    <a:pt x="9" y="55"/>
                    <a:pt x="10" y="54"/>
                    <a:pt x="11" y="53"/>
                  </a:cubicBezTo>
                  <a:cubicBezTo>
                    <a:pt x="13" y="52"/>
                    <a:pt x="14" y="52"/>
                    <a:pt x="13" y="51"/>
                  </a:cubicBezTo>
                  <a:cubicBezTo>
                    <a:pt x="13" y="47"/>
                    <a:pt x="13" y="47"/>
                    <a:pt x="13" y="47"/>
                  </a:cubicBezTo>
                  <a:cubicBezTo>
                    <a:pt x="16" y="48"/>
                    <a:pt x="16" y="48"/>
                    <a:pt x="16" y="48"/>
                  </a:cubicBezTo>
                  <a:cubicBezTo>
                    <a:pt x="16" y="48"/>
                    <a:pt x="16" y="47"/>
                    <a:pt x="17" y="47"/>
                  </a:cubicBezTo>
                  <a:cubicBezTo>
                    <a:pt x="18" y="47"/>
                    <a:pt x="21" y="47"/>
                    <a:pt x="22" y="49"/>
                  </a:cubicBezTo>
                  <a:cubicBezTo>
                    <a:pt x="22" y="49"/>
                    <a:pt x="22" y="49"/>
                    <a:pt x="22" y="49"/>
                  </a:cubicBezTo>
                  <a:cubicBezTo>
                    <a:pt x="23" y="49"/>
                    <a:pt x="25" y="50"/>
                    <a:pt x="25" y="52"/>
                  </a:cubicBezTo>
                  <a:cubicBezTo>
                    <a:pt x="26" y="53"/>
                    <a:pt x="25" y="53"/>
                    <a:pt x="25" y="54"/>
                  </a:cubicBezTo>
                  <a:cubicBezTo>
                    <a:pt x="26" y="54"/>
                    <a:pt x="26" y="54"/>
                    <a:pt x="27" y="54"/>
                  </a:cubicBezTo>
                  <a:cubicBezTo>
                    <a:pt x="27" y="54"/>
                    <a:pt x="28" y="54"/>
                    <a:pt x="28" y="54"/>
                  </a:cubicBezTo>
                  <a:cubicBezTo>
                    <a:pt x="28" y="54"/>
                    <a:pt x="28" y="53"/>
                    <a:pt x="28" y="52"/>
                  </a:cubicBezTo>
                  <a:cubicBezTo>
                    <a:pt x="28" y="50"/>
                    <a:pt x="29" y="49"/>
                    <a:pt x="30" y="49"/>
                  </a:cubicBezTo>
                  <a:cubicBezTo>
                    <a:pt x="32" y="48"/>
                    <a:pt x="34" y="48"/>
                    <a:pt x="35" y="50"/>
                  </a:cubicBezTo>
                  <a:cubicBezTo>
                    <a:pt x="36" y="52"/>
                    <a:pt x="36" y="52"/>
                    <a:pt x="36" y="52"/>
                  </a:cubicBezTo>
                  <a:cubicBezTo>
                    <a:pt x="37" y="53"/>
                    <a:pt x="38" y="55"/>
                    <a:pt x="39" y="57"/>
                  </a:cubicBezTo>
                  <a:cubicBezTo>
                    <a:pt x="39" y="58"/>
                    <a:pt x="39" y="58"/>
                    <a:pt x="39" y="58"/>
                  </a:cubicBezTo>
                  <a:cubicBezTo>
                    <a:pt x="40" y="58"/>
                    <a:pt x="41" y="58"/>
                    <a:pt x="41" y="58"/>
                  </a:cubicBezTo>
                  <a:cubicBezTo>
                    <a:pt x="41" y="58"/>
                    <a:pt x="41" y="57"/>
                    <a:pt x="41" y="56"/>
                  </a:cubicBezTo>
                  <a:cubicBezTo>
                    <a:pt x="41" y="55"/>
                    <a:pt x="41" y="54"/>
                    <a:pt x="42" y="53"/>
                  </a:cubicBezTo>
                  <a:cubicBezTo>
                    <a:pt x="42" y="52"/>
                    <a:pt x="43" y="52"/>
                    <a:pt x="45" y="52"/>
                  </a:cubicBezTo>
                  <a:cubicBezTo>
                    <a:pt x="45" y="52"/>
                    <a:pt x="45" y="52"/>
                    <a:pt x="45" y="52"/>
                  </a:cubicBezTo>
                  <a:cubicBezTo>
                    <a:pt x="47" y="52"/>
                    <a:pt x="49" y="53"/>
                    <a:pt x="49" y="55"/>
                  </a:cubicBezTo>
                  <a:cubicBezTo>
                    <a:pt x="50" y="57"/>
                    <a:pt x="50" y="58"/>
                    <a:pt x="51" y="60"/>
                  </a:cubicBezTo>
                  <a:cubicBezTo>
                    <a:pt x="51" y="60"/>
                    <a:pt x="51" y="60"/>
                    <a:pt x="51" y="60"/>
                  </a:cubicBezTo>
                  <a:cubicBezTo>
                    <a:pt x="51" y="60"/>
                    <a:pt x="51" y="59"/>
                    <a:pt x="52" y="59"/>
                  </a:cubicBezTo>
                  <a:cubicBezTo>
                    <a:pt x="52" y="58"/>
                    <a:pt x="52" y="57"/>
                    <a:pt x="52" y="56"/>
                  </a:cubicBezTo>
                  <a:cubicBezTo>
                    <a:pt x="53" y="55"/>
                    <a:pt x="53" y="55"/>
                    <a:pt x="55" y="54"/>
                  </a:cubicBezTo>
                  <a:cubicBezTo>
                    <a:pt x="55" y="54"/>
                    <a:pt x="55" y="54"/>
                    <a:pt x="55" y="54"/>
                  </a:cubicBezTo>
                  <a:cubicBezTo>
                    <a:pt x="58" y="54"/>
                    <a:pt x="59" y="56"/>
                    <a:pt x="59" y="57"/>
                  </a:cubicBezTo>
                  <a:cubicBezTo>
                    <a:pt x="61" y="58"/>
                    <a:pt x="61" y="60"/>
                    <a:pt x="62" y="61"/>
                  </a:cubicBezTo>
                  <a:cubicBezTo>
                    <a:pt x="63" y="63"/>
                    <a:pt x="63" y="63"/>
                    <a:pt x="64" y="63"/>
                  </a:cubicBezTo>
                  <a:cubicBezTo>
                    <a:pt x="64" y="63"/>
                    <a:pt x="64" y="63"/>
                    <a:pt x="64" y="63"/>
                  </a:cubicBezTo>
                  <a:cubicBezTo>
                    <a:pt x="63" y="59"/>
                    <a:pt x="66" y="57"/>
                    <a:pt x="67" y="57"/>
                  </a:cubicBezTo>
                  <a:cubicBezTo>
                    <a:pt x="67" y="57"/>
                    <a:pt x="68" y="57"/>
                    <a:pt x="68" y="57"/>
                  </a:cubicBezTo>
                  <a:cubicBezTo>
                    <a:pt x="69" y="57"/>
                    <a:pt x="71" y="57"/>
                    <a:pt x="72" y="60"/>
                  </a:cubicBezTo>
                  <a:cubicBezTo>
                    <a:pt x="72" y="60"/>
                    <a:pt x="72" y="60"/>
                    <a:pt x="72" y="60"/>
                  </a:cubicBezTo>
                  <a:cubicBezTo>
                    <a:pt x="72" y="60"/>
                    <a:pt x="72" y="61"/>
                    <a:pt x="73" y="61"/>
                  </a:cubicBezTo>
                  <a:cubicBezTo>
                    <a:pt x="74" y="63"/>
                    <a:pt x="75" y="64"/>
                    <a:pt x="76" y="64"/>
                  </a:cubicBezTo>
                  <a:cubicBezTo>
                    <a:pt x="76" y="64"/>
                    <a:pt x="76" y="64"/>
                    <a:pt x="76" y="64"/>
                  </a:cubicBezTo>
                  <a:cubicBezTo>
                    <a:pt x="76" y="64"/>
                    <a:pt x="76" y="64"/>
                    <a:pt x="76" y="64"/>
                  </a:cubicBezTo>
                  <a:cubicBezTo>
                    <a:pt x="76" y="64"/>
                    <a:pt x="76" y="63"/>
                    <a:pt x="75" y="62"/>
                  </a:cubicBezTo>
                  <a:cubicBezTo>
                    <a:pt x="73" y="56"/>
                    <a:pt x="73" y="56"/>
                    <a:pt x="73" y="56"/>
                  </a:cubicBezTo>
                  <a:cubicBezTo>
                    <a:pt x="79" y="58"/>
                    <a:pt x="79" y="58"/>
                    <a:pt x="79" y="58"/>
                  </a:cubicBezTo>
                  <a:cubicBezTo>
                    <a:pt x="82" y="59"/>
                    <a:pt x="83" y="61"/>
                    <a:pt x="85" y="63"/>
                  </a:cubicBezTo>
                  <a:cubicBezTo>
                    <a:pt x="85" y="63"/>
                    <a:pt x="86" y="64"/>
                    <a:pt x="86" y="64"/>
                  </a:cubicBezTo>
                  <a:cubicBezTo>
                    <a:pt x="87" y="65"/>
                    <a:pt x="90" y="66"/>
                    <a:pt x="92" y="66"/>
                  </a:cubicBezTo>
                  <a:cubicBezTo>
                    <a:pt x="92" y="66"/>
                    <a:pt x="92" y="65"/>
                    <a:pt x="91" y="65"/>
                  </a:cubicBezTo>
                  <a:cubicBezTo>
                    <a:pt x="91" y="64"/>
                    <a:pt x="91" y="63"/>
                    <a:pt x="91" y="61"/>
                  </a:cubicBezTo>
                  <a:cubicBezTo>
                    <a:pt x="90" y="59"/>
                    <a:pt x="91" y="57"/>
                    <a:pt x="93" y="56"/>
                  </a:cubicBezTo>
                  <a:cubicBezTo>
                    <a:pt x="94" y="55"/>
                    <a:pt x="94" y="55"/>
                    <a:pt x="94" y="55"/>
                  </a:cubicBezTo>
                  <a:cubicBezTo>
                    <a:pt x="95" y="54"/>
                    <a:pt x="96" y="54"/>
                    <a:pt x="97" y="54"/>
                  </a:cubicBezTo>
                  <a:cubicBezTo>
                    <a:pt x="99" y="54"/>
                    <a:pt x="100" y="55"/>
                    <a:pt x="101" y="57"/>
                  </a:cubicBezTo>
                  <a:cubicBezTo>
                    <a:pt x="101" y="57"/>
                    <a:pt x="101" y="57"/>
                    <a:pt x="101" y="57"/>
                  </a:cubicBezTo>
                  <a:cubicBezTo>
                    <a:pt x="104" y="55"/>
                    <a:pt x="107" y="55"/>
                    <a:pt x="108" y="57"/>
                  </a:cubicBezTo>
                  <a:cubicBezTo>
                    <a:pt x="109" y="58"/>
                    <a:pt x="109" y="59"/>
                    <a:pt x="109" y="61"/>
                  </a:cubicBezTo>
                  <a:cubicBezTo>
                    <a:pt x="115" y="61"/>
                    <a:pt x="121" y="62"/>
                    <a:pt x="127" y="62"/>
                  </a:cubicBezTo>
                  <a:cubicBezTo>
                    <a:pt x="136" y="63"/>
                    <a:pt x="136" y="63"/>
                    <a:pt x="136" y="63"/>
                  </a:cubicBezTo>
                  <a:cubicBezTo>
                    <a:pt x="138" y="63"/>
                    <a:pt x="138" y="62"/>
                    <a:pt x="138" y="62"/>
                  </a:cubicBezTo>
                  <a:cubicBezTo>
                    <a:pt x="139" y="60"/>
                    <a:pt x="141" y="59"/>
                    <a:pt x="141" y="59"/>
                  </a:cubicBezTo>
                  <a:cubicBezTo>
                    <a:pt x="142" y="59"/>
                    <a:pt x="143" y="60"/>
                    <a:pt x="143" y="60"/>
                  </a:cubicBezTo>
                  <a:cubicBezTo>
                    <a:pt x="144" y="59"/>
                    <a:pt x="145" y="58"/>
                    <a:pt x="146" y="58"/>
                  </a:cubicBezTo>
                  <a:cubicBezTo>
                    <a:pt x="148" y="58"/>
                    <a:pt x="150" y="61"/>
                    <a:pt x="151" y="62"/>
                  </a:cubicBezTo>
                  <a:cubicBezTo>
                    <a:pt x="151" y="62"/>
                    <a:pt x="150" y="62"/>
                    <a:pt x="150" y="62"/>
                  </a:cubicBezTo>
                  <a:cubicBezTo>
                    <a:pt x="151" y="65"/>
                    <a:pt x="151" y="65"/>
                    <a:pt x="151" y="65"/>
                  </a:cubicBezTo>
                  <a:cubicBezTo>
                    <a:pt x="151" y="62"/>
                    <a:pt x="151" y="62"/>
                    <a:pt x="151" y="62"/>
                  </a:cubicBezTo>
                  <a:cubicBezTo>
                    <a:pt x="152" y="65"/>
                    <a:pt x="152" y="65"/>
                    <a:pt x="152" y="65"/>
                  </a:cubicBezTo>
                  <a:cubicBezTo>
                    <a:pt x="152" y="62"/>
                    <a:pt x="152" y="62"/>
                    <a:pt x="152" y="62"/>
                  </a:cubicBezTo>
                  <a:cubicBezTo>
                    <a:pt x="152" y="62"/>
                    <a:pt x="152" y="62"/>
                    <a:pt x="152" y="62"/>
                  </a:cubicBezTo>
                  <a:cubicBezTo>
                    <a:pt x="157" y="62"/>
                    <a:pt x="160" y="61"/>
                    <a:pt x="163" y="58"/>
                  </a:cubicBezTo>
                  <a:cubicBezTo>
                    <a:pt x="167" y="54"/>
                    <a:pt x="170" y="51"/>
                    <a:pt x="173" y="48"/>
                  </a:cubicBezTo>
                  <a:cubicBezTo>
                    <a:pt x="173" y="47"/>
                    <a:pt x="173" y="47"/>
                    <a:pt x="173" y="47"/>
                  </a:cubicBezTo>
                  <a:cubicBezTo>
                    <a:pt x="174" y="46"/>
                    <a:pt x="174" y="46"/>
                    <a:pt x="174" y="46"/>
                  </a:cubicBezTo>
                  <a:cubicBezTo>
                    <a:pt x="175" y="44"/>
                    <a:pt x="175" y="42"/>
                    <a:pt x="176" y="40"/>
                  </a:cubicBezTo>
                  <a:cubicBezTo>
                    <a:pt x="177" y="37"/>
                    <a:pt x="178" y="34"/>
                    <a:pt x="177" y="31"/>
                  </a:cubicBezTo>
                  <a:cubicBezTo>
                    <a:pt x="177" y="31"/>
                    <a:pt x="177" y="30"/>
                    <a:pt x="177" y="29"/>
                  </a:cubicBezTo>
                  <a:cubicBezTo>
                    <a:pt x="176" y="27"/>
                    <a:pt x="175" y="24"/>
                    <a:pt x="178" y="20"/>
                  </a:cubicBezTo>
                  <a:cubicBezTo>
                    <a:pt x="178" y="20"/>
                    <a:pt x="178" y="19"/>
                    <a:pt x="178" y="19"/>
                  </a:cubicBezTo>
                  <a:cubicBezTo>
                    <a:pt x="178" y="17"/>
                    <a:pt x="178" y="15"/>
                    <a:pt x="181" y="13"/>
                  </a:cubicBezTo>
                  <a:cubicBezTo>
                    <a:pt x="181" y="13"/>
                    <a:pt x="181" y="13"/>
                    <a:pt x="181" y="12"/>
                  </a:cubicBezTo>
                  <a:cubicBezTo>
                    <a:pt x="181" y="12"/>
                    <a:pt x="181" y="11"/>
                    <a:pt x="181" y="11"/>
                  </a:cubicBezTo>
                  <a:cubicBezTo>
                    <a:pt x="181" y="7"/>
                    <a:pt x="183" y="6"/>
                    <a:pt x="185" y="6"/>
                  </a:cubicBezTo>
                  <a:cubicBezTo>
                    <a:pt x="185" y="6"/>
                    <a:pt x="185" y="6"/>
                    <a:pt x="185" y="6"/>
                  </a:cubicBezTo>
                  <a:cubicBezTo>
                    <a:pt x="186" y="6"/>
                    <a:pt x="188" y="6"/>
                    <a:pt x="188" y="7"/>
                  </a:cubicBezTo>
                  <a:cubicBezTo>
                    <a:pt x="190" y="8"/>
                    <a:pt x="190" y="10"/>
                    <a:pt x="190" y="11"/>
                  </a:cubicBezTo>
                  <a:cubicBezTo>
                    <a:pt x="189" y="11"/>
                    <a:pt x="189" y="11"/>
                    <a:pt x="189" y="12"/>
                  </a:cubicBezTo>
                  <a:cubicBezTo>
                    <a:pt x="190" y="12"/>
                    <a:pt x="190" y="12"/>
                    <a:pt x="190" y="12"/>
                  </a:cubicBezTo>
                  <a:cubicBezTo>
                    <a:pt x="190" y="12"/>
                    <a:pt x="190" y="12"/>
                    <a:pt x="190" y="12"/>
                  </a:cubicBezTo>
                  <a:cubicBezTo>
                    <a:pt x="190" y="12"/>
                    <a:pt x="191" y="11"/>
                    <a:pt x="192" y="11"/>
                  </a:cubicBezTo>
                  <a:cubicBezTo>
                    <a:pt x="194" y="10"/>
                    <a:pt x="195" y="8"/>
                    <a:pt x="196" y="5"/>
                  </a:cubicBezTo>
                  <a:cubicBezTo>
                    <a:pt x="197" y="2"/>
                    <a:pt x="199" y="1"/>
                    <a:pt x="202" y="1"/>
                  </a:cubicBezTo>
                  <a:cubicBezTo>
                    <a:pt x="204" y="1"/>
                    <a:pt x="206" y="1"/>
                    <a:pt x="207" y="2"/>
                  </a:cubicBezTo>
                  <a:cubicBezTo>
                    <a:pt x="211" y="4"/>
                    <a:pt x="213" y="11"/>
                    <a:pt x="211" y="16"/>
                  </a:cubicBezTo>
                  <a:cubicBezTo>
                    <a:pt x="211" y="17"/>
                    <a:pt x="211" y="17"/>
                    <a:pt x="211" y="18"/>
                  </a:cubicBezTo>
                  <a:cubicBezTo>
                    <a:pt x="210" y="19"/>
                    <a:pt x="210" y="20"/>
                    <a:pt x="210" y="20"/>
                  </a:cubicBezTo>
                  <a:cubicBezTo>
                    <a:pt x="209" y="21"/>
                    <a:pt x="209" y="22"/>
                    <a:pt x="209" y="22"/>
                  </a:cubicBezTo>
                  <a:cubicBezTo>
                    <a:pt x="209" y="22"/>
                    <a:pt x="209" y="23"/>
                    <a:pt x="209" y="23"/>
                  </a:cubicBezTo>
                  <a:cubicBezTo>
                    <a:pt x="209" y="23"/>
                    <a:pt x="209" y="23"/>
                    <a:pt x="209" y="23"/>
                  </a:cubicBezTo>
                  <a:cubicBezTo>
                    <a:pt x="211" y="23"/>
                    <a:pt x="211" y="23"/>
                    <a:pt x="211" y="23"/>
                  </a:cubicBezTo>
                  <a:cubicBezTo>
                    <a:pt x="211" y="25"/>
                    <a:pt x="211" y="25"/>
                    <a:pt x="211" y="25"/>
                  </a:cubicBezTo>
                  <a:cubicBezTo>
                    <a:pt x="212" y="28"/>
                    <a:pt x="213" y="28"/>
                    <a:pt x="214" y="28"/>
                  </a:cubicBezTo>
                  <a:cubicBezTo>
                    <a:pt x="215" y="28"/>
                    <a:pt x="216" y="28"/>
                    <a:pt x="217" y="27"/>
                  </a:cubicBezTo>
                  <a:cubicBezTo>
                    <a:pt x="218" y="27"/>
                    <a:pt x="219" y="27"/>
                    <a:pt x="220" y="27"/>
                  </a:cubicBezTo>
                  <a:cubicBezTo>
                    <a:pt x="275" y="27"/>
                    <a:pt x="329" y="27"/>
                    <a:pt x="384" y="27"/>
                  </a:cubicBezTo>
                  <a:cubicBezTo>
                    <a:pt x="420" y="27"/>
                    <a:pt x="456" y="27"/>
                    <a:pt x="492" y="27"/>
                  </a:cubicBezTo>
                  <a:cubicBezTo>
                    <a:pt x="493" y="27"/>
                    <a:pt x="495" y="27"/>
                    <a:pt x="496" y="27"/>
                  </a:cubicBezTo>
                  <a:cubicBezTo>
                    <a:pt x="497" y="27"/>
                    <a:pt x="498" y="27"/>
                    <a:pt x="499" y="27"/>
                  </a:cubicBezTo>
                  <a:cubicBezTo>
                    <a:pt x="499" y="27"/>
                    <a:pt x="499" y="27"/>
                    <a:pt x="499" y="27"/>
                  </a:cubicBezTo>
                  <a:cubicBezTo>
                    <a:pt x="499" y="24"/>
                    <a:pt x="501" y="23"/>
                    <a:pt x="503" y="22"/>
                  </a:cubicBezTo>
                  <a:cubicBezTo>
                    <a:pt x="502" y="20"/>
                    <a:pt x="501" y="18"/>
                    <a:pt x="500" y="16"/>
                  </a:cubicBezTo>
                  <a:cubicBezTo>
                    <a:pt x="498" y="11"/>
                    <a:pt x="499" y="6"/>
                    <a:pt x="503" y="3"/>
                  </a:cubicBezTo>
                  <a:cubicBezTo>
                    <a:pt x="506" y="0"/>
                    <a:pt x="508" y="0"/>
                    <a:pt x="511" y="1"/>
                  </a:cubicBezTo>
                  <a:cubicBezTo>
                    <a:pt x="515" y="2"/>
                    <a:pt x="517" y="5"/>
                    <a:pt x="516" y="8"/>
                  </a:cubicBezTo>
                  <a:cubicBezTo>
                    <a:pt x="516" y="8"/>
                    <a:pt x="516" y="9"/>
                    <a:pt x="516" y="9"/>
                  </a:cubicBezTo>
                  <a:cubicBezTo>
                    <a:pt x="517" y="9"/>
                    <a:pt x="517" y="9"/>
                    <a:pt x="517" y="9"/>
                  </a:cubicBezTo>
                  <a:cubicBezTo>
                    <a:pt x="519" y="9"/>
                    <a:pt x="520" y="10"/>
                    <a:pt x="521" y="11"/>
                  </a:cubicBezTo>
                  <a:cubicBezTo>
                    <a:pt x="521" y="10"/>
                    <a:pt x="521" y="10"/>
                    <a:pt x="521" y="9"/>
                  </a:cubicBezTo>
                  <a:cubicBezTo>
                    <a:pt x="521" y="7"/>
                    <a:pt x="523" y="5"/>
                    <a:pt x="526" y="5"/>
                  </a:cubicBezTo>
                  <a:cubicBezTo>
                    <a:pt x="528" y="5"/>
                    <a:pt x="529" y="6"/>
                    <a:pt x="529" y="6"/>
                  </a:cubicBezTo>
                  <a:cubicBezTo>
                    <a:pt x="531" y="8"/>
                    <a:pt x="530" y="9"/>
                    <a:pt x="530" y="10"/>
                  </a:cubicBezTo>
                  <a:cubicBezTo>
                    <a:pt x="530" y="11"/>
                    <a:pt x="530" y="11"/>
                    <a:pt x="530" y="12"/>
                  </a:cubicBezTo>
                  <a:cubicBezTo>
                    <a:pt x="530" y="12"/>
                    <a:pt x="530" y="13"/>
                    <a:pt x="530" y="13"/>
                  </a:cubicBezTo>
                  <a:cubicBezTo>
                    <a:pt x="531" y="13"/>
                    <a:pt x="534" y="13"/>
                    <a:pt x="534" y="17"/>
                  </a:cubicBezTo>
                  <a:cubicBezTo>
                    <a:pt x="534" y="18"/>
                    <a:pt x="534" y="19"/>
                    <a:pt x="534" y="20"/>
                  </a:cubicBezTo>
                  <a:cubicBezTo>
                    <a:pt x="534" y="22"/>
                    <a:pt x="534" y="22"/>
                    <a:pt x="535" y="23"/>
                  </a:cubicBezTo>
                  <a:cubicBezTo>
                    <a:pt x="536" y="23"/>
                    <a:pt x="536" y="24"/>
                    <a:pt x="536" y="25"/>
                  </a:cubicBezTo>
                  <a:cubicBezTo>
                    <a:pt x="536" y="26"/>
                    <a:pt x="536" y="27"/>
                    <a:pt x="536" y="28"/>
                  </a:cubicBezTo>
                  <a:cubicBezTo>
                    <a:pt x="534" y="30"/>
                    <a:pt x="534" y="32"/>
                    <a:pt x="535" y="36"/>
                  </a:cubicBezTo>
                  <a:cubicBezTo>
                    <a:pt x="535" y="37"/>
                    <a:pt x="535" y="38"/>
                    <a:pt x="536" y="39"/>
                  </a:cubicBezTo>
                  <a:cubicBezTo>
                    <a:pt x="537" y="49"/>
                    <a:pt x="544" y="54"/>
                    <a:pt x="551" y="60"/>
                  </a:cubicBezTo>
                  <a:cubicBezTo>
                    <a:pt x="552" y="61"/>
                    <a:pt x="552" y="61"/>
                    <a:pt x="552" y="61"/>
                  </a:cubicBezTo>
                  <a:cubicBezTo>
                    <a:pt x="553" y="62"/>
                    <a:pt x="554" y="62"/>
                    <a:pt x="556" y="62"/>
                  </a:cubicBezTo>
                  <a:cubicBezTo>
                    <a:pt x="557" y="62"/>
                    <a:pt x="558" y="62"/>
                    <a:pt x="559" y="62"/>
                  </a:cubicBezTo>
                  <a:cubicBezTo>
                    <a:pt x="559" y="62"/>
                    <a:pt x="560" y="62"/>
                    <a:pt x="561" y="62"/>
                  </a:cubicBezTo>
                  <a:cubicBezTo>
                    <a:pt x="561" y="62"/>
                    <a:pt x="561" y="61"/>
                    <a:pt x="561" y="61"/>
                  </a:cubicBezTo>
                  <a:cubicBezTo>
                    <a:pt x="562" y="60"/>
                    <a:pt x="563" y="57"/>
                    <a:pt x="569" y="59"/>
                  </a:cubicBezTo>
                  <a:cubicBezTo>
                    <a:pt x="569" y="60"/>
                    <a:pt x="570" y="60"/>
                    <a:pt x="571" y="60"/>
                  </a:cubicBezTo>
                  <a:cubicBezTo>
                    <a:pt x="572" y="61"/>
                    <a:pt x="574" y="62"/>
                    <a:pt x="575" y="62"/>
                  </a:cubicBezTo>
                  <a:cubicBezTo>
                    <a:pt x="584" y="62"/>
                    <a:pt x="595" y="61"/>
                    <a:pt x="605" y="60"/>
                  </a:cubicBezTo>
                  <a:cubicBezTo>
                    <a:pt x="605" y="58"/>
                    <a:pt x="605" y="57"/>
                    <a:pt x="606" y="56"/>
                  </a:cubicBezTo>
                  <a:cubicBezTo>
                    <a:pt x="607" y="55"/>
                    <a:pt x="609" y="54"/>
                    <a:pt x="612" y="56"/>
                  </a:cubicBezTo>
                  <a:cubicBezTo>
                    <a:pt x="613" y="56"/>
                    <a:pt x="613" y="56"/>
                    <a:pt x="613" y="56"/>
                  </a:cubicBezTo>
                  <a:cubicBezTo>
                    <a:pt x="614" y="56"/>
                    <a:pt x="614" y="56"/>
                    <a:pt x="614" y="56"/>
                  </a:cubicBezTo>
                  <a:cubicBezTo>
                    <a:pt x="615" y="54"/>
                    <a:pt x="617" y="54"/>
                    <a:pt x="618" y="54"/>
                  </a:cubicBezTo>
                  <a:cubicBezTo>
                    <a:pt x="619" y="54"/>
                    <a:pt x="620" y="55"/>
                    <a:pt x="620" y="55"/>
                  </a:cubicBezTo>
                  <a:cubicBezTo>
                    <a:pt x="622" y="56"/>
                    <a:pt x="623" y="57"/>
                    <a:pt x="623" y="58"/>
                  </a:cubicBezTo>
                  <a:cubicBezTo>
                    <a:pt x="624" y="59"/>
                    <a:pt x="623" y="61"/>
                    <a:pt x="623" y="61"/>
                  </a:cubicBezTo>
                  <a:cubicBezTo>
                    <a:pt x="622" y="62"/>
                    <a:pt x="622" y="63"/>
                    <a:pt x="622" y="64"/>
                  </a:cubicBezTo>
                  <a:cubicBezTo>
                    <a:pt x="621" y="64"/>
                    <a:pt x="621" y="64"/>
                    <a:pt x="621" y="64"/>
                  </a:cubicBezTo>
                  <a:cubicBezTo>
                    <a:pt x="621" y="65"/>
                    <a:pt x="621" y="65"/>
                    <a:pt x="621" y="65"/>
                  </a:cubicBezTo>
                  <a:cubicBezTo>
                    <a:pt x="621" y="65"/>
                    <a:pt x="622" y="66"/>
                    <a:pt x="623" y="66"/>
                  </a:cubicBezTo>
                  <a:cubicBezTo>
                    <a:pt x="626" y="66"/>
                    <a:pt x="628" y="64"/>
                    <a:pt x="630" y="61"/>
                  </a:cubicBezTo>
                  <a:cubicBezTo>
                    <a:pt x="631" y="61"/>
                    <a:pt x="631" y="60"/>
                    <a:pt x="632" y="59"/>
                  </a:cubicBezTo>
                  <a:cubicBezTo>
                    <a:pt x="633" y="58"/>
                    <a:pt x="633" y="58"/>
                    <a:pt x="633" y="58"/>
                  </a:cubicBezTo>
                  <a:cubicBezTo>
                    <a:pt x="635" y="59"/>
                    <a:pt x="635" y="59"/>
                    <a:pt x="635" y="59"/>
                  </a:cubicBezTo>
                  <a:cubicBezTo>
                    <a:pt x="636" y="59"/>
                    <a:pt x="638" y="61"/>
                    <a:pt x="637" y="64"/>
                  </a:cubicBezTo>
                  <a:cubicBezTo>
                    <a:pt x="638" y="64"/>
                    <a:pt x="639" y="64"/>
                    <a:pt x="639" y="64"/>
                  </a:cubicBezTo>
                  <a:cubicBezTo>
                    <a:pt x="640" y="62"/>
                    <a:pt x="641" y="61"/>
                    <a:pt x="642" y="61"/>
                  </a:cubicBezTo>
                  <a:cubicBezTo>
                    <a:pt x="642" y="60"/>
                    <a:pt x="643" y="60"/>
                    <a:pt x="643" y="59"/>
                  </a:cubicBezTo>
                  <a:cubicBezTo>
                    <a:pt x="643" y="57"/>
                    <a:pt x="646" y="56"/>
                    <a:pt x="648" y="57"/>
                  </a:cubicBezTo>
                  <a:cubicBezTo>
                    <a:pt x="649" y="57"/>
                    <a:pt x="650" y="59"/>
                    <a:pt x="650" y="61"/>
                  </a:cubicBezTo>
                  <a:cubicBezTo>
                    <a:pt x="650" y="62"/>
                    <a:pt x="650" y="62"/>
                    <a:pt x="649" y="63"/>
                  </a:cubicBezTo>
                  <a:cubicBezTo>
                    <a:pt x="651" y="63"/>
                    <a:pt x="651" y="63"/>
                    <a:pt x="652" y="62"/>
                  </a:cubicBezTo>
                  <a:cubicBezTo>
                    <a:pt x="652" y="60"/>
                    <a:pt x="653" y="59"/>
                    <a:pt x="654" y="58"/>
                  </a:cubicBezTo>
                  <a:cubicBezTo>
                    <a:pt x="654" y="58"/>
                    <a:pt x="655" y="58"/>
                    <a:pt x="655" y="57"/>
                  </a:cubicBezTo>
                  <a:cubicBezTo>
                    <a:pt x="656" y="56"/>
                    <a:pt x="656" y="54"/>
                    <a:pt x="659" y="54"/>
                  </a:cubicBezTo>
                  <a:cubicBezTo>
                    <a:pt x="659" y="54"/>
                    <a:pt x="660" y="55"/>
                    <a:pt x="660" y="55"/>
                  </a:cubicBezTo>
                  <a:cubicBezTo>
                    <a:pt x="661" y="55"/>
                    <a:pt x="663" y="56"/>
                    <a:pt x="662" y="59"/>
                  </a:cubicBezTo>
                  <a:cubicBezTo>
                    <a:pt x="663" y="59"/>
                    <a:pt x="663" y="60"/>
                    <a:pt x="662" y="61"/>
                  </a:cubicBezTo>
                  <a:cubicBezTo>
                    <a:pt x="663" y="61"/>
                    <a:pt x="664" y="60"/>
                    <a:pt x="665" y="60"/>
                  </a:cubicBezTo>
                  <a:cubicBezTo>
                    <a:pt x="666" y="59"/>
                    <a:pt x="667" y="57"/>
                    <a:pt x="668" y="56"/>
                  </a:cubicBezTo>
                  <a:cubicBezTo>
                    <a:pt x="668" y="52"/>
                    <a:pt x="670" y="52"/>
                    <a:pt x="671" y="52"/>
                  </a:cubicBezTo>
                  <a:cubicBezTo>
                    <a:pt x="672" y="52"/>
                    <a:pt x="672" y="52"/>
                    <a:pt x="672" y="52"/>
                  </a:cubicBezTo>
                  <a:cubicBezTo>
                    <a:pt x="673" y="52"/>
                    <a:pt x="675" y="53"/>
                    <a:pt x="675" y="56"/>
                  </a:cubicBezTo>
                  <a:cubicBezTo>
                    <a:pt x="675" y="57"/>
                    <a:pt x="675" y="57"/>
                    <a:pt x="675" y="58"/>
                  </a:cubicBezTo>
                  <a:cubicBezTo>
                    <a:pt x="677" y="58"/>
                    <a:pt x="678" y="58"/>
                    <a:pt x="678" y="56"/>
                  </a:cubicBezTo>
                  <a:cubicBezTo>
                    <a:pt x="678" y="54"/>
                    <a:pt x="679" y="53"/>
                    <a:pt x="681" y="51"/>
                  </a:cubicBezTo>
                  <a:cubicBezTo>
                    <a:pt x="681" y="50"/>
                    <a:pt x="682" y="50"/>
                    <a:pt x="682" y="49"/>
                  </a:cubicBezTo>
                  <a:cubicBezTo>
                    <a:pt x="685" y="45"/>
                    <a:pt x="685" y="45"/>
                    <a:pt x="685" y="45"/>
                  </a:cubicBezTo>
                  <a:cubicBezTo>
                    <a:pt x="687" y="50"/>
                    <a:pt x="687" y="50"/>
                    <a:pt x="687" y="50"/>
                  </a:cubicBezTo>
                  <a:cubicBezTo>
                    <a:pt x="687" y="50"/>
                    <a:pt x="688" y="51"/>
                    <a:pt x="688" y="51"/>
                  </a:cubicBezTo>
                  <a:cubicBezTo>
                    <a:pt x="688" y="53"/>
                    <a:pt x="689" y="54"/>
                    <a:pt x="689" y="54"/>
                  </a:cubicBezTo>
                  <a:cubicBezTo>
                    <a:pt x="689" y="54"/>
                    <a:pt x="690" y="54"/>
                    <a:pt x="691" y="54"/>
                  </a:cubicBezTo>
                  <a:cubicBezTo>
                    <a:pt x="690" y="53"/>
                    <a:pt x="690" y="52"/>
                    <a:pt x="691" y="51"/>
                  </a:cubicBezTo>
                  <a:cubicBezTo>
                    <a:pt x="692" y="49"/>
                    <a:pt x="694" y="49"/>
                    <a:pt x="695" y="48"/>
                  </a:cubicBezTo>
                  <a:cubicBezTo>
                    <a:pt x="695" y="48"/>
                    <a:pt x="695" y="48"/>
                    <a:pt x="695" y="48"/>
                  </a:cubicBezTo>
                  <a:cubicBezTo>
                    <a:pt x="696" y="48"/>
                    <a:pt x="697" y="47"/>
                    <a:pt x="698" y="47"/>
                  </a:cubicBezTo>
                  <a:cubicBezTo>
                    <a:pt x="699" y="47"/>
                    <a:pt x="699" y="47"/>
                    <a:pt x="699" y="47"/>
                  </a:cubicBezTo>
                  <a:cubicBezTo>
                    <a:pt x="701" y="48"/>
                    <a:pt x="701" y="48"/>
                    <a:pt x="701" y="48"/>
                  </a:cubicBezTo>
                  <a:cubicBezTo>
                    <a:pt x="702" y="49"/>
                    <a:pt x="702" y="50"/>
                    <a:pt x="702" y="52"/>
                  </a:cubicBezTo>
                  <a:cubicBezTo>
                    <a:pt x="702" y="52"/>
                    <a:pt x="702" y="52"/>
                    <a:pt x="703" y="53"/>
                  </a:cubicBezTo>
                  <a:cubicBezTo>
                    <a:pt x="704" y="54"/>
                    <a:pt x="705" y="55"/>
                    <a:pt x="706" y="57"/>
                  </a:cubicBezTo>
                  <a:cubicBezTo>
                    <a:pt x="706" y="57"/>
                    <a:pt x="707" y="57"/>
                    <a:pt x="707" y="58"/>
                  </a:cubicBezTo>
                  <a:cubicBezTo>
                    <a:pt x="707" y="59"/>
                    <a:pt x="708" y="59"/>
                    <a:pt x="708" y="60"/>
                  </a:cubicBezTo>
                  <a:cubicBezTo>
                    <a:pt x="708" y="62"/>
                    <a:pt x="709" y="62"/>
                    <a:pt x="709" y="62"/>
                  </a:cubicBezTo>
                  <a:cubicBezTo>
                    <a:pt x="709" y="62"/>
                    <a:pt x="710" y="62"/>
                    <a:pt x="711" y="62"/>
                  </a:cubicBezTo>
                  <a:cubicBezTo>
                    <a:pt x="714" y="60"/>
                    <a:pt x="714" y="60"/>
                    <a:pt x="714" y="60"/>
                  </a:cubicBezTo>
                  <a:cubicBezTo>
                    <a:pt x="715" y="63"/>
                    <a:pt x="715" y="63"/>
                    <a:pt x="715" y="63"/>
                  </a:cubicBezTo>
                  <a:cubicBezTo>
                    <a:pt x="716" y="69"/>
                    <a:pt x="714" y="72"/>
                    <a:pt x="709" y="75"/>
                  </a:cubicBezTo>
                  <a:cubicBezTo>
                    <a:pt x="707" y="76"/>
                    <a:pt x="705" y="77"/>
                    <a:pt x="704" y="77"/>
                  </a:cubicBezTo>
                  <a:cubicBezTo>
                    <a:pt x="701" y="78"/>
                    <a:pt x="699" y="79"/>
                    <a:pt x="697" y="81"/>
                  </a:cubicBezTo>
                  <a:cubicBezTo>
                    <a:pt x="695" y="82"/>
                    <a:pt x="694" y="82"/>
                    <a:pt x="693" y="83"/>
                  </a:cubicBezTo>
                  <a:cubicBezTo>
                    <a:pt x="689" y="84"/>
                    <a:pt x="686" y="86"/>
                    <a:pt x="684" y="89"/>
                  </a:cubicBezTo>
                  <a:cubicBezTo>
                    <a:pt x="684" y="90"/>
                    <a:pt x="684" y="90"/>
                    <a:pt x="684" y="90"/>
                  </a:cubicBezTo>
                  <a:cubicBezTo>
                    <a:pt x="682" y="90"/>
                    <a:pt x="682" y="90"/>
                    <a:pt x="682" y="90"/>
                  </a:cubicBezTo>
                  <a:cubicBezTo>
                    <a:pt x="680" y="90"/>
                    <a:pt x="679" y="91"/>
                    <a:pt x="678" y="93"/>
                  </a:cubicBezTo>
                  <a:cubicBezTo>
                    <a:pt x="676" y="94"/>
                    <a:pt x="675" y="95"/>
                    <a:pt x="673" y="96"/>
                  </a:cubicBezTo>
                  <a:cubicBezTo>
                    <a:pt x="671" y="97"/>
                    <a:pt x="670" y="98"/>
                    <a:pt x="668" y="99"/>
                  </a:cubicBezTo>
                  <a:cubicBezTo>
                    <a:pt x="666" y="101"/>
                    <a:pt x="665" y="101"/>
                    <a:pt x="663" y="102"/>
                  </a:cubicBezTo>
                  <a:cubicBezTo>
                    <a:pt x="662" y="103"/>
                    <a:pt x="661" y="104"/>
                    <a:pt x="660" y="104"/>
                  </a:cubicBezTo>
                  <a:cubicBezTo>
                    <a:pt x="659" y="106"/>
                    <a:pt x="656" y="108"/>
                    <a:pt x="653" y="108"/>
                  </a:cubicBezTo>
                  <a:cubicBezTo>
                    <a:pt x="651" y="109"/>
                    <a:pt x="648" y="110"/>
                    <a:pt x="647" y="112"/>
                  </a:cubicBezTo>
                  <a:cubicBezTo>
                    <a:pt x="645" y="114"/>
                    <a:pt x="641" y="116"/>
                    <a:pt x="639" y="117"/>
                  </a:cubicBezTo>
                  <a:cubicBezTo>
                    <a:pt x="637" y="117"/>
                    <a:pt x="636" y="118"/>
                    <a:pt x="635" y="119"/>
                  </a:cubicBezTo>
                  <a:cubicBezTo>
                    <a:pt x="634" y="119"/>
                    <a:pt x="632" y="120"/>
                    <a:pt x="631" y="120"/>
                  </a:cubicBezTo>
                  <a:cubicBezTo>
                    <a:pt x="628" y="122"/>
                    <a:pt x="625" y="123"/>
                    <a:pt x="622" y="125"/>
                  </a:cubicBezTo>
                  <a:cubicBezTo>
                    <a:pt x="616" y="127"/>
                    <a:pt x="610" y="130"/>
                    <a:pt x="604" y="132"/>
                  </a:cubicBezTo>
                  <a:cubicBezTo>
                    <a:pt x="603" y="132"/>
                    <a:pt x="602" y="133"/>
                    <a:pt x="601" y="133"/>
                  </a:cubicBezTo>
                  <a:cubicBezTo>
                    <a:pt x="601" y="133"/>
                    <a:pt x="601" y="133"/>
                    <a:pt x="601" y="133"/>
                  </a:cubicBezTo>
                  <a:lnTo>
                    <a:pt x="113" y="133"/>
                  </a:lnTo>
                  <a:close/>
                  <a:moveTo>
                    <a:pt x="71" y="110"/>
                  </a:moveTo>
                  <a:cubicBezTo>
                    <a:pt x="75" y="111"/>
                    <a:pt x="79" y="112"/>
                    <a:pt x="82" y="114"/>
                  </a:cubicBezTo>
                  <a:cubicBezTo>
                    <a:pt x="84" y="115"/>
                    <a:pt x="85" y="116"/>
                    <a:pt x="87" y="117"/>
                  </a:cubicBezTo>
                  <a:cubicBezTo>
                    <a:pt x="96" y="121"/>
                    <a:pt x="105" y="125"/>
                    <a:pt x="113" y="128"/>
                  </a:cubicBezTo>
                  <a:cubicBezTo>
                    <a:pt x="599" y="128"/>
                    <a:pt x="599" y="128"/>
                    <a:pt x="599" y="128"/>
                  </a:cubicBezTo>
                  <a:cubicBezTo>
                    <a:pt x="600" y="128"/>
                    <a:pt x="601" y="127"/>
                    <a:pt x="602" y="127"/>
                  </a:cubicBezTo>
                  <a:cubicBezTo>
                    <a:pt x="608" y="125"/>
                    <a:pt x="614" y="123"/>
                    <a:pt x="620" y="120"/>
                  </a:cubicBezTo>
                  <a:cubicBezTo>
                    <a:pt x="623" y="118"/>
                    <a:pt x="626" y="117"/>
                    <a:pt x="629" y="116"/>
                  </a:cubicBezTo>
                  <a:cubicBezTo>
                    <a:pt x="630" y="115"/>
                    <a:pt x="631" y="114"/>
                    <a:pt x="632" y="114"/>
                  </a:cubicBezTo>
                  <a:cubicBezTo>
                    <a:pt x="634" y="113"/>
                    <a:pt x="635" y="112"/>
                    <a:pt x="637" y="112"/>
                  </a:cubicBezTo>
                  <a:cubicBezTo>
                    <a:pt x="638" y="111"/>
                    <a:pt x="641" y="110"/>
                    <a:pt x="643" y="108"/>
                  </a:cubicBezTo>
                  <a:cubicBezTo>
                    <a:pt x="645" y="106"/>
                    <a:pt x="649" y="104"/>
                    <a:pt x="652" y="103"/>
                  </a:cubicBezTo>
                  <a:cubicBezTo>
                    <a:pt x="654" y="103"/>
                    <a:pt x="655" y="102"/>
                    <a:pt x="657" y="100"/>
                  </a:cubicBezTo>
                  <a:cubicBezTo>
                    <a:pt x="658" y="99"/>
                    <a:pt x="659" y="98"/>
                    <a:pt x="661" y="98"/>
                  </a:cubicBezTo>
                  <a:cubicBezTo>
                    <a:pt x="662" y="97"/>
                    <a:pt x="663" y="96"/>
                    <a:pt x="665" y="95"/>
                  </a:cubicBezTo>
                  <a:cubicBezTo>
                    <a:pt x="667" y="94"/>
                    <a:pt x="669" y="92"/>
                    <a:pt x="671" y="91"/>
                  </a:cubicBezTo>
                  <a:cubicBezTo>
                    <a:pt x="672" y="91"/>
                    <a:pt x="673" y="90"/>
                    <a:pt x="674" y="89"/>
                  </a:cubicBezTo>
                  <a:cubicBezTo>
                    <a:pt x="676" y="87"/>
                    <a:pt x="677" y="86"/>
                    <a:pt x="680" y="85"/>
                  </a:cubicBezTo>
                  <a:cubicBezTo>
                    <a:pt x="683" y="81"/>
                    <a:pt x="687" y="79"/>
                    <a:pt x="691" y="78"/>
                  </a:cubicBezTo>
                  <a:cubicBezTo>
                    <a:pt x="692" y="77"/>
                    <a:pt x="693" y="77"/>
                    <a:pt x="694" y="76"/>
                  </a:cubicBezTo>
                  <a:cubicBezTo>
                    <a:pt x="697" y="75"/>
                    <a:pt x="699" y="74"/>
                    <a:pt x="701" y="73"/>
                  </a:cubicBezTo>
                  <a:cubicBezTo>
                    <a:pt x="703" y="72"/>
                    <a:pt x="705" y="71"/>
                    <a:pt x="706" y="70"/>
                  </a:cubicBezTo>
                  <a:cubicBezTo>
                    <a:pt x="708" y="70"/>
                    <a:pt x="709" y="69"/>
                    <a:pt x="709" y="68"/>
                  </a:cubicBezTo>
                  <a:cubicBezTo>
                    <a:pt x="707" y="68"/>
                    <a:pt x="704" y="67"/>
                    <a:pt x="703" y="62"/>
                  </a:cubicBezTo>
                  <a:cubicBezTo>
                    <a:pt x="703" y="62"/>
                    <a:pt x="702" y="61"/>
                    <a:pt x="702" y="60"/>
                  </a:cubicBezTo>
                  <a:cubicBezTo>
                    <a:pt x="702" y="60"/>
                    <a:pt x="701" y="59"/>
                    <a:pt x="701" y="58"/>
                  </a:cubicBezTo>
                  <a:cubicBezTo>
                    <a:pt x="701" y="58"/>
                    <a:pt x="700" y="57"/>
                    <a:pt x="700" y="57"/>
                  </a:cubicBezTo>
                  <a:cubicBezTo>
                    <a:pt x="699" y="56"/>
                    <a:pt x="698" y="55"/>
                    <a:pt x="697" y="54"/>
                  </a:cubicBezTo>
                  <a:cubicBezTo>
                    <a:pt x="697" y="55"/>
                    <a:pt x="697" y="55"/>
                    <a:pt x="697" y="55"/>
                  </a:cubicBezTo>
                  <a:cubicBezTo>
                    <a:pt x="697" y="57"/>
                    <a:pt x="695" y="57"/>
                    <a:pt x="695" y="58"/>
                  </a:cubicBezTo>
                  <a:cubicBezTo>
                    <a:pt x="693" y="59"/>
                    <a:pt x="691" y="60"/>
                    <a:pt x="689" y="60"/>
                  </a:cubicBezTo>
                  <a:cubicBezTo>
                    <a:pt x="687" y="60"/>
                    <a:pt x="685" y="59"/>
                    <a:pt x="684" y="56"/>
                  </a:cubicBezTo>
                  <a:cubicBezTo>
                    <a:pt x="683" y="56"/>
                    <a:pt x="683" y="57"/>
                    <a:pt x="683" y="57"/>
                  </a:cubicBezTo>
                  <a:cubicBezTo>
                    <a:pt x="682" y="63"/>
                    <a:pt x="677" y="63"/>
                    <a:pt x="675" y="63"/>
                  </a:cubicBezTo>
                  <a:cubicBezTo>
                    <a:pt x="674" y="63"/>
                    <a:pt x="674" y="63"/>
                    <a:pt x="674" y="63"/>
                  </a:cubicBezTo>
                  <a:cubicBezTo>
                    <a:pt x="672" y="63"/>
                    <a:pt x="671" y="63"/>
                    <a:pt x="671" y="62"/>
                  </a:cubicBezTo>
                  <a:cubicBezTo>
                    <a:pt x="671" y="62"/>
                    <a:pt x="670" y="62"/>
                    <a:pt x="670" y="62"/>
                  </a:cubicBezTo>
                  <a:cubicBezTo>
                    <a:pt x="670" y="62"/>
                    <a:pt x="670" y="63"/>
                    <a:pt x="669" y="63"/>
                  </a:cubicBezTo>
                  <a:cubicBezTo>
                    <a:pt x="667" y="66"/>
                    <a:pt x="663" y="67"/>
                    <a:pt x="660" y="66"/>
                  </a:cubicBezTo>
                  <a:cubicBezTo>
                    <a:pt x="658" y="66"/>
                    <a:pt x="657" y="65"/>
                    <a:pt x="657" y="64"/>
                  </a:cubicBezTo>
                  <a:cubicBezTo>
                    <a:pt x="657" y="64"/>
                    <a:pt x="657" y="64"/>
                    <a:pt x="657" y="64"/>
                  </a:cubicBezTo>
                  <a:cubicBezTo>
                    <a:pt x="656" y="67"/>
                    <a:pt x="653" y="68"/>
                    <a:pt x="650" y="68"/>
                  </a:cubicBezTo>
                  <a:cubicBezTo>
                    <a:pt x="649" y="68"/>
                    <a:pt x="648" y="68"/>
                    <a:pt x="647" y="68"/>
                  </a:cubicBezTo>
                  <a:cubicBezTo>
                    <a:pt x="645" y="68"/>
                    <a:pt x="645" y="67"/>
                    <a:pt x="644" y="66"/>
                  </a:cubicBezTo>
                  <a:cubicBezTo>
                    <a:pt x="644" y="66"/>
                    <a:pt x="644" y="66"/>
                    <a:pt x="644" y="66"/>
                  </a:cubicBezTo>
                  <a:cubicBezTo>
                    <a:pt x="644" y="66"/>
                    <a:pt x="644" y="66"/>
                    <a:pt x="644" y="66"/>
                  </a:cubicBezTo>
                  <a:cubicBezTo>
                    <a:pt x="643" y="69"/>
                    <a:pt x="639" y="70"/>
                    <a:pt x="637" y="70"/>
                  </a:cubicBezTo>
                  <a:cubicBezTo>
                    <a:pt x="637" y="70"/>
                    <a:pt x="636" y="70"/>
                    <a:pt x="636" y="70"/>
                  </a:cubicBezTo>
                  <a:cubicBezTo>
                    <a:pt x="636" y="70"/>
                    <a:pt x="636" y="70"/>
                    <a:pt x="636" y="70"/>
                  </a:cubicBezTo>
                  <a:cubicBezTo>
                    <a:pt x="634" y="70"/>
                    <a:pt x="633" y="69"/>
                    <a:pt x="633" y="69"/>
                  </a:cubicBezTo>
                  <a:cubicBezTo>
                    <a:pt x="632" y="68"/>
                    <a:pt x="632" y="68"/>
                    <a:pt x="632" y="67"/>
                  </a:cubicBezTo>
                  <a:cubicBezTo>
                    <a:pt x="630" y="69"/>
                    <a:pt x="627" y="71"/>
                    <a:pt x="622" y="71"/>
                  </a:cubicBezTo>
                  <a:cubicBezTo>
                    <a:pt x="620" y="71"/>
                    <a:pt x="618" y="70"/>
                    <a:pt x="616" y="69"/>
                  </a:cubicBezTo>
                  <a:cubicBezTo>
                    <a:pt x="615" y="67"/>
                    <a:pt x="615" y="65"/>
                    <a:pt x="616" y="63"/>
                  </a:cubicBezTo>
                  <a:cubicBezTo>
                    <a:pt x="616" y="62"/>
                    <a:pt x="617" y="61"/>
                    <a:pt x="617" y="61"/>
                  </a:cubicBezTo>
                  <a:cubicBezTo>
                    <a:pt x="617" y="60"/>
                    <a:pt x="617" y="60"/>
                    <a:pt x="618" y="60"/>
                  </a:cubicBezTo>
                  <a:cubicBezTo>
                    <a:pt x="618" y="60"/>
                    <a:pt x="618" y="60"/>
                    <a:pt x="618" y="60"/>
                  </a:cubicBezTo>
                  <a:cubicBezTo>
                    <a:pt x="616" y="61"/>
                    <a:pt x="615" y="61"/>
                    <a:pt x="613" y="61"/>
                  </a:cubicBezTo>
                  <a:cubicBezTo>
                    <a:pt x="612" y="61"/>
                    <a:pt x="611" y="61"/>
                    <a:pt x="610" y="61"/>
                  </a:cubicBezTo>
                  <a:cubicBezTo>
                    <a:pt x="610" y="62"/>
                    <a:pt x="610" y="63"/>
                    <a:pt x="609" y="64"/>
                  </a:cubicBezTo>
                  <a:cubicBezTo>
                    <a:pt x="608" y="65"/>
                    <a:pt x="607" y="65"/>
                    <a:pt x="606" y="66"/>
                  </a:cubicBezTo>
                  <a:cubicBezTo>
                    <a:pt x="595" y="67"/>
                    <a:pt x="585" y="67"/>
                    <a:pt x="576" y="67"/>
                  </a:cubicBezTo>
                  <a:cubicBezTo>
                    <a:pt x="576" y="67"/>
                    <a:pt x="576" y="67"/>
                    <a:pt x="576" y="67"/>
                  </a:cubicBezTo>
                  <a:cubicBezTo>
                    <a:pt x="572" y="67"/>
                    <a:pt x="570" y="66"/>
                    <a:pt x="568" y="65"/>
                  </a:cubicBezTo>
                  <a:cubicBezTo>
                    <a:pt x="568" y="65"/>
                    <a:pt x="567" y="64"/>
                    <a:pt x="567" y="64"/>
                  </a:cubicBezTo>
                  <a:cubicBezTo>
                    <a:pt x="566" y="64"/>
                    <a:pt x="566" y="64"/>
                    <a:pt x="566" y="64"/>
                  </a:cubicBezTo>
                  <a:cubicBezTo>
                    <a:pt x="566" y="64"/>
                    <a:pt x="566" y="64"/>
                    <a:pt x="565" y="64"/>
                  </a:cubicBezTo>
                  <a:cubicBezTo>
                    <a:pt x="565" y="65"/>
                    <a:pt x="564" y="67"/>
                    <a:pt x="562" y="67"/>
                  </a:cubicBezTo>
                  <a:cubicBezTo>
                    <a:pt x="561" y="67"/>
                    <a:pt x="560" y="67"/>
                    <a:pt x="559" y="67"/>
                  </a:cubicBezTo>
                  <a:cubicBezTo>
                    <a:pt x="558" y="67"/>
                    <a:pt x="557" y="67"/>
                    <a:pt x="556" y="67"/>
                  </a:cubicBezTo>
                  <a:cubicBezTo>
                    <a:pt x="554" y="67"/>
                    <a:pt x="551" y="67"/>
                    <a:pt x="549" y="65"/>
                  </a:cubicBezTo>
                  <a:cubicBezTo>
                    <a:pt x="547" y="64"/>
                    <a:pt x="547" y="64"/>
                    <a:pt x="547" y="64"/>
                  </a:cubicBezTo>
                  <a:cubicBezTo>
                    <a:pt x="540" y="58"/>
                    <a:pt x="532" y="52"/>
                    <a:pt x="530" y="40"/>
                  </a:cubicBezTo>
                  <a:cubicBezTo>
                    <a:pt x="530" y="39"/>
                    <a:pt x="530" y="38"/>
                    <a:pt x="530" y="37"/>
                  </a:cubicBezTo>
                  <a:cubicBezTo>
                    <a:pt x="529" y="34"/>
                    <a:pt x="528" y="30"/>
                    <a:pt x="530" y="26"/>
                  </a:cubicBezTo>
                  <a:cubicBezTo>
                    <a:pt x="529" y="24"/>
                    <a:pt x="529" y="22"/>
                    <a:pt x="529" y="20"/>
                  </a:cubicBezTo>
                  <a:cubicBezTo>
                    <a:pt x="529" y="19"/>
                    <a:pt x="529" y="19"/>
                    <a:pt x="529" y="18"/>
                  </a:cubicBezTo>
                  <a:cubicBezTo>
                    <a:pt x="529" y="18"/>
                    <a:pt x="529" y="18"/>
                    <a:pt x="529" y="18"/>
                  </a:cubicBezTo>
                  <a:cubicBezTo>
                    <a:pt x="528" y="18"/>
                    <a:pt x="527" y="17"/>
                    <a:pt x="526" y="16"/>
                  </a:cubicBezTo>
                  <a:cubicBezTo>
                    <a:pt x="526" y="17"/>
                    <a:pt x="525" y="17"/>
                    <a:pt x="525" y="17"/>
                  </a:cubicBezTo>
                  <a:cubicBezTo>
                    <a:pt x="522" y="19"/>
                    <a:pt x="520" y="17"/>
                    <a:pt x="519" y="17"/>
                  </a:cubicBezTo>
                  <a:cubicBezTo>
                    <a:pt x="518" y="16"/>
                    <a:pt x="518" y="15"/>
                    <a:pt x="518" y="15"/>
                  </a:cubicBezTo>
                  <a:cubicBezTo>
                    <a:pt x="517" y="14"/>
                    <a:pt x="517" y="14"/>
                    <a:pt x="517" y="14"/>
                  </a:cubicBezTo>
                  <a:cubicBezTo>
                    <a:pt x="516" y="14"/>
                    <a:pt x="514" y="14"/>
                    <a:pt x="512" y="12"/>
                  </a:cubicBezTo>
                  <a:cubicBezTo>
                    <a:pt x="511" y="11"/>
                    <a:pt x="511" y="9"/>
                    <a:pt x="511" y="8"/>
                  </a:cubicBezTo>
                  <a:cubicBezTo>
                    <a:pt x="511" y="7"/>
                    <a:pt x="511" y="7"/>
                    <a:pt x="509" y="6"/>
                  </a:cubicBezTo>
                  <a:cubicBezTo>
                    <a:pt x="509" y="6"/>
                    <a:pt x="508" y="5"/>
                    <a:pt x="507" y="7"/>
                  </a:cubicBezTo>
                  <a:cubicBezTo>
                    <a:pt x="505" y="9"/>
                    <a:pt x="504" y="11"/>
                    <a:pt x="505" y="14"/>
                  </a:cubicBezTo>
                  <a:cubicBezTo>
                    <a:pt x="506" y="16"/>
                    <a:pt x="507" y="19"/>
                    <a:pt x="508" y="21"/>
                  </a:cubicBezTo>
                  <a:cubicBezTo>
                    <a:pt x="508" y="22"/>
                    <a:pt x="509" y="24"/>
                    <a:pt x="507" y="26"/>
                  </a:cubicBezTo>
                  <a:cubicBezTo>
                    <a:pt x="507" y="26"/>
                    <a:pt x="506" y="27"/>
                    <a:pt x="504" y="27"/>
                  </a:cubicBezTo>
                  <a:cubicBezTo>
                    <a:pt x="504" y="30"/>
                    <a:pt x="503" y="32"/>
                    <a:pt x="499" y="32"/>
                  </a:cubicBezTo>
                  <a:cubicBezTo>
                    <a:pt x="498" y="32"/>
                    <a:pt x="497" y="32"/>
                    <a:pt x="496" y="32"/>
                  </a:cubicBezTo>
                  <a:cubicBezTo>
                    <a:pt x="495" y="32"/>
                    <a:pt x="494" y="33"/>
                    <a:pt x="492" y="33"/>
                  </a:cubicBezTo>
                  <a:cubicBezTo>
                    <a:pt x="456" y="32"/>
                    <a:pt x="420" y="32"/>
                    <a:pt x="384" y="32"/>
                  </a:cubicBezTo>
                  <a:cubicBezTo>
                    <a:pt x="329" y="33"/>
                    <a:pt x="275" y="33"/>
                    <a:pt x="220" y="32"/>
                  </a:cubicBezTo>
                  <a:cubicBezTo>
                    <a:pt x="220" y="32"/>
                    <a:pt x="219" y="33"/>
                    <a:pt x="218" y="33"/>
                  </a:cubicBezTo>
                  <a:cubicBezTo>
                    <a:pt x="217" y="33"/>
                    <a:pt x="215" y="33"/>
                    <a:pt x="214" y="33"/>
                  </a:cubicBezTo>
                  <a:cubicBezTo>
                    <a:pt x="210" y="33"/>
                    <a:pt x="208" y="31"/>
                    <a:pt x="207" y="28"/>
                  </a:cubicBezTo>
                  <a:cubicBezTo>
                    <a:pt x="205" y="27"/>
                    <a:pt x="205" y="27"/>
                    <a:pt x="204" y="26"/>
                  </a:cubicBezTo>
                  <a:cubicBezTo>
                    <a:pt x="203" y="24"/>
                    <a:pt x="204" y="22"/>
                    <a:pt x="204" y="21"/>
                  </a:cubicBezTo>
                  <a:cubicBezTo>
                    <a:pt x="204" y="20"/>
                    <a:pt x="204" y="20"/>
                    <a:pt x="204" y="20"/>
                  </a:cubicBezTo>
                  <a:cubicBezTo>
                    <a:pt x="205" y="18"/>
                    <a:pt x="205" y="17"/>
                    <a:pt x="206" y="15"/>
                  </a:cubicBezTo>
                  <a:cubicBezTo>
                    <a:pt x="206" y="15"/>
                    <a:pt x="206" y="14"/>
                    <a:pt x="206" y="14"/>
                  </a:cubicBezTo>
                  <a:cubicBezTo>
                    <a:pt x="207" y="12"/>
                    <a:pt x="206" y="8"/>
                    <a:pt x="204" y="7"/>
                  </a:cubicBezTo>
                  <a:cubicBezTo>
                    <a:pt x="203" y="6"/>
                    <a:pt x="202" y="6"/>
                    <a:pt x="202" y="6"/>
                  </a:cubicBezTo>
                  <a:cubicBezTo>
                    <a:pt x="201" y="6"/>
                    <a:pt x="201" y="6"/>
                    <a:pt x="201" y="6"/>
                  </a:cubicBezTo>
                  <a:cubicBezTo>
                    <a:pt x="200" y="11"/>
                    <a:pt x="198" y="14"/>
                    <a:pt x="194" y="15"/>
                  </a:cubicBezTo>
                  <a:cubicBezTo>
                    <a:pt x="194" y="15"/>
                    <a:pt x="194" y="16"/>
                    <a:pt x="194" y="16"/>
                  </a:cubicBezTo>
                  <a:cubicBezTo>
                    <a:pt x="193" y="16"/>
                    <a:pt x="193" y="16"/>
                    <a:pt x="193" y="16"/>
                  </a:cubicBezTo>
                  <a:cubicBezTo>
                    <a:pt x="192" y="17"/>
                    <a:pt x="190" y="19"/>
                    <a:pt x="187" y="18"/>
                  </a:cubicBezTo>
                  <a:cubicBezTo>
                    <a:pt x="186" y="18"/>
                    <a:pt x="186" y="17"/>
                    <a:pt x="185" y="17"/>
                  </a:cubicBezTo>
                  <a:cubicBezTo>
                    <a:pt x="185" y="17"/>
                    <a:pt x="184" y="17"/>
                    <a:pt x="184" y="17"/>
                  </a:cubicBezTo>
                  <a:cubicBezTo>
                    <a:pt x="183" y="18"/>
                    <a:pt x="183" y="18"/>
                    <a:pt x="183" y="20"/>
                  </a:cubicBezTo>
                  <a:cubicBezTo>
                    <a:pt x="183" y="21"/>
                    <a:pt x="183" y="22"/>
                    <a:pt x="182" y="23"/>
                  </a:cubicBezTo>
                  <a:cubicBezTo>
                    <a:pt x="181" y="25"/>
                    <a:pt x="181" y="26"/>
                    <a:pt x="182" y="28"/>
                  </a:cubicBezTo>
                  <a:cubicBezTo>
                    <a:pt x="182" y="29"/>
                    <a:pt x="182" y="30"/>
                    <a:pt x="182" y="30"/>
                  </a:cubicBezTo>
                  <a:cubicBezTo>
                    <a:pt x="183" y="35"/>
                    <a:pt x="182" y="38"/>
                    <a:pt x="181" y="42"/>
                  </a:cubicBezTo>
                  <a:cubicBezTo>
                    <a:pt x="180" y="43"/>
                    <a:pt x="180" y="45"/>
                    <a:pt x="180" y="47"/>
                  </a:cubicBezTo>
                  <a:cubicBezTo>
                    <a:pt x="179" y="48"/>
                    <a:pt x="178" y="49"/>
                    <a:pt x="178" y="50"/>
                  </a:cubicBezTo>
                  <a:cubicBezTo>
                    <a:pt x="177" y="51"/>
                    <a:pt x="177" y="51"/>
                    <a:pt x="177" y="51"/>
                  </a:cubicBezTo>
                  <a:cubicBezTo>
                    <a:pt x="174" y="54"/>
                    <a:pt x="171" y="58"/>
                    <a:pt x="167" y="62"/>
                  </a:cubicBezTo>
                  <a:cubicBezTo>
                    <a:pt x="163" y="65"/>
                    <a:pt x="158" y="67"/>
                    <a:pt x="152" y="67"/>
                  </a:cubicBezTo>
                  <a:cubicBezTo>
                    <a:pt x="152" y="67"/>
                    <a:pt x="152" y="67"/>
                    <a:pt x="152" y="67"/>
                  </a:cubicBezTo>
                  <a:cubicBezTo>
                    <a:pt x="151" y="65"/>
                    <a:pt x="151" y="65"/>
                    <a:pt x="151" y="65"/>
                  </a:cubicBezTo>
                  <a:cubicBezTo>
                    <a:pt x="151" y="67"/>
                    <a:pt x="151" y="67"/>
                    <a:pt x="151" y="67"/>
                  </a:cubicBezTo>
                  <a:cubicBezTo>
                    <a:pt x="150" y="67"/>
                    <a:pt x="147" y="67"/>
                    <a:pt x="146" y="65"/>
                  </a:cubicBezTo>
                  <a:cubicBezTo>
                    <a:pt x="144" y="66"/>
                    <a:pt x="143" y="66"/>
                    <a:pt x="142" y="65"/>
                  </a:cubicBezTo>
                  <a:cubicBezTo>
                    <a:pt x="141" y="67"/>
                    <a:pt x="140" y="68"/>
                    <a:pt x="137" y="68"/>
                  </a:cubicBezTo>
                  <a:cubicBezTo>
                    <a:pt x="127" y="67"/>
                    <a:pt x="127" y="67"/>
                    <a:pt x="127" y="67"/>
                  </a:cubicBezTo>
                  <a:cubicBezTo>
                    <a:pt x="121" y="67"/>
                    <a:pt x="115" y="67"/>
                    <a:pt x="108" y="66"/>
                  </a:cubicBezTo>
                  <a:cubicBezTo>
                    <a:pt x="108" y="66"/>
                    <a:pt x="106" y="66"/>
                    <a:pt x="105" y="65"/>
                  </a:cubicBezTo>
                  <a:cubicBezTo>
                    <a:pt x="104" y="64"/>
                    <a:pt x="104" y="62"/>
                    <a:pt x="104" y="61"/>
                  </a:cubicBezTo>
                  <a:cubicBezTo>
                    <a:pt x="104" y="61"/>
                    <a:pt x="104" y="61"/>
                    <a:pt x="104" y="61"/>
                  </a:cubicBezTo>
                  <a:cubicBezTo>
                    <a:pt x="104" y="61"/>
                    <a:pt x="104" y="61"/>
                    <a:pt x="104" y="61"/>
                  </a:cubicBezTo>
                  <a:cubicBezTo>
                    <a:pt x="103" y="62"/>
                    <a:pt x="101" y="62"/>
                    <a:pt x="100" y="62"/>
                  </a:cubicBezTo>
                  <a:cubicBezTo>
                    <a:pt x="98" y="62"/>
                    <a:pt x="97" y="61"/>
                    <a:pt x="96" y="60"/>
                  </a:cubicBezTo>
                  <a:cubicBezTo>
                    <a:pt x="96" y="60"/>
                    <a:pt x="96" y="60"/>
                    <a:pt x="96" y="60"/>
                  </a:cubicBezTo>
                  <a:cubicBezTo>
                    <a:pt x="96" y="61"/>
                    <a:pt x="96" y="62"/>
                    <a:pt x="97" y="63"/>
                  </a:cubicBezTo>
                  <a:cubicBezTo>
                    <a:pt x="97" y="64"/>
                    <a:pt x="97" y="65"/>
                    <a:pt x="97" y="66"/>
                  </a:cubicBezTo>
                  <a:cubicBezTo>
                    <a:pt x="98" y="68"/>
                    <a:pt x="97" y="70"/>
                    <a:pt x="96" y="71"/>
                  </a:cubicBezTo>
                  <a:cubicBezTo>
                    <a:pt x="95" y="71"/>
                    <a:pt x="94" y="71"/>
                    <a:pt x="93" y="71"/>
                  </a:cubicBezTo>
                  <a:cubicBezTo>
                    <a:pt x="90" y="71"/>
                    <a:pt x="84" y="70"/>
                    <a:pt x="82" y="68"/>
                  </a:cubicBezTo>
                  <a:cubicBezTo>
                    <a:pt x="82" y="68"/>
                    <a:pt x="81" y="67"/>
                    <a:pt x="81" y="67"/>
                  </a:cubicBezTo>
                  <a:cubicBezTo>
                    <a:pt x="81" y="67"/>
                    <a:pt x="81" y="68"/>
                    <a:pt x="80" y="68"/>
                  </a:cubicBezTo>
                  <a:cubicBezTo>
                    <a:pt x="79" y="70"/>
                    <a:pt x="77" y="70"/>
                    <a:pt x="74" y="69"/>
                  </a:cubicBezTo>
                  <a:cubicBezTo>
                    <a:pt x="72" y="69"/>
                    <a:pt x="71" y="67"/>
                    <a:pt x="70" y="66"/>
                  </a:cubicBezTo>
                  <a:cubicBezTo>
                    <a:pt x="69" y="66"/>
                    <a:pt x="69" y="66"/>
                    <a:pt x="69" y="66"/>
                  </a:cubicBezTo>
                  <a:cubicBezTo>
                    <a:pt x="68" y="68"/>
                    <a:pt x="66" y="68"/>
                    <a:pt x="64" y="68"/>
                  </a:cubicBezTo>
                  <a:cubicBezTo>
                    <a:pt x="60" y="68"/>
                    <a:pt x="58" y="65"/>
                    <a:pt x="57" y="63"/>
                  </a:cubicBezTo>
                  <a:cubicBezTo>
                    <a:pt x="57" y="63"/>
                    <a:pt x="57" y="63"/>
                    <a:pt x="57" y="63"/>
                  </a:cubicBezTo>
                  <a:cubicBezTo>
                    <a:pt x="57" y="63"/>
                    <a:pt x="57" y="64"/>
                    <a:pt x="56" y="64"/>
                  </a:cubicBezTo>
                  <a:cubicBezTo>
                    <a:pt x="56" y="65"/>
                    <a:pt x="55" y="66"/>
                    <a:pt x="53" y="66"/>
                  </a:cubicBezTo>
                  <a:cubicBezTo>
                    <a:pt x="52" y="66"/>
                    <a:pt x="52" y="66"/>
                    <a:pt x="52" y="66"/>
                  </a:cubicBezTo>
                  <a:cubicBezTo>
                    <a:pt x="49" y="66"/>
                    <a:pt x="47" y="65"/>
                    <a:pt x="46" y="62"/>
                  </a:cubicBezTo>
                  <a:cubicBezTo>
                    <a:pt x="46" y="61"/>
                    <a:pt x="46" y="61"/>
                    <a:pt x="45" y="61"/>
                  </a:cubicBezTo>
                  <a:cubicBezTo>
                    <a:pt x="44" y="63"/>
                    <a:pt x="42" y="64"/>
                    <a:pt x="37" y="62"/>
                  </a:cubicBezTo>
                  <a:cubicBezTo>
                    <a:pt x="35" y="61"/>
                    <a:pt x="35" y="60"/>
                    <a:pt x="34" y="59"/>
                  </a:cubicBezTo>
                  <a:cubicBezTo>
                    <a:pt x="34" y="58"/>
                    <a:pt x="34" y="58"/>
                    <a:pt x="33" y="57"/>
                  </a:cubicBezTo>
                  <a:cubicBezTo>
                    <a:pt x="33" y="58"/>
                    <a:pt x="33" y="58"/>
                    <a:pt x="32" y="59"/>
                  </a:cubicBezTo>
                  <a:cubicBezTo>
                    <a:pt x="32" y="59"/>
                    <a:pt x="31" y="60"/>
                    <a:pt x="30" y="60"/>
                  </a:cubicBezTo>
                  <a:cubicBezTo>
                    <a:pt x="28" y="60"/>
                    <a:pt x="27" y="60"/>
                    <a:pt x="25" y="59"/>
                  </a:cubicBezTo>
                  <a:cubicBezTo>
                    <a:pt x="24" y="59"/>
                    <a:pt x="24" y="59"/>
                    <a:pt x="24" y="59"/>
                  </a:cubicBezTo>
                  <a:cubicBezTo>
                    <a:pt x="23" y="58"/>
                    <a:pt x="22" y="58"/>
                    <a:pt x="22" y="58"/>
                  </a:cubicBezTo>
                  <a:cubicBezTo>
                    <a:pt x="21" y="58"/>
                    <a:pt x="19" y="57"/>
                    <a:pt x="19" y="55"/>
                  </a:cubicBezTo>
                  <a:cubicBezTo>
                    <a:pt x="19" y="54"/>
                    <a:pt x="19" y="54"/>
                    <a:pt x="19" y="54"/>
                  </a:cubicBezTo>
                  <a:cubicBezTo>
                    <a:pt x="19" y="53"/>
                    <a:pt x="19" y="53"/>
                    <a:pt x="19" y="53"/>
                  </a:cubicBezTo>
                  <a:cubicBezTo>
                    <a:pt x="19" y="53"/>
                    <a:pt x="19" y="53"/>
                    <a:pt x="18" y="53"/>
                  </a:cubicBezTo>
                  <a:cubicBezTo>
                    <a:pt x="18" y="56"/>
                    <a:pt x="15" y="57"/>
                    <a:pt x="14" y="58"/>
                  </a:cubicBezTo>
                  <a:cubicBezTo>
                    <a:pt x="13" y="58"/>
                    <a:pt x="12" y="59"/>
                    <a:pt x="12" y="59"/>
                  </a:cubicBezTo>
                  <a:cubicBezTo>
                    <a:pt x="11" y="60"/>
                    <a:pt x="11" y="60"/>
                    <a:pt x="11" y="60"/>
                  </a:cubicBezTo>
                  <a:cubicBezTo>
                    <a:pt x="12" y="62"/>
                    <a:pt x="12" y="64"/>
                    <a:pt x="11" y="65"/>
                  </a:cubicBezTo>
                  <a:cubicBezTo>
                    <a:pt x="11" y="66"/>
                    <a:pt x="9" y="67"/>
                    <a:pt x="6" y="67"/>
                  </a:cubicBezTo>
                  <a:cubicBezTo>
                    <a:pt x="7" y="69"/>
                    <a:pt x="8" y="69"/>
                    <a:pt x="9" y="70"/>
                  </a:cubicBezTo>
                  <a:cubicBezTo>
                    <a:pt x="12" y="71"/>
                    <a:pt x="16" y="73"/>
                    <a:pt x="19" y="75"/>
                  </a:cubicBezTo>
                  <a:cubicBezTo>
                    <a:pt x="23" y="77"/>
                    <a:pt x="27" y="79"/>
                    <a:pt x="32" y="81"/>
                  </a:cubicBezTo>
                  <a:cubicBezTo>
                    <a:pt x="35" y="82"/>
                    <a:pt x="35" y="84"/>
                    <a:pt x="35" y="85"/>
                  </a:cubicBezTo>
                  <a:cubicBezTo>
                    <a:pt x="35" y="85"/>
                    <a:pt x="35" y="86"/>
                    <a:pt x="35" y="86"/>
                  </a:cubicBezTo>
                  <a:cubicBezTo>
                    <a:pt x="35" y="86"/>
                    <a:pt x="36" y="86"/>
                    <a:pt x="37" y="86"/>
                  </a:cubicBezTo>
                  <a:cubicBezTo>
                    <a:pt x="37" y="86"/>
                    <a:pt x="37" y="86"/>
                    <a:pt x="37" y="86"/>
                  </a:cubicBezTo>
                  <a:cubicBezTo>
                    <a:pt x="41" y="86"/>
                    <a:pt x="42" y="89"/>
                    <a:pt x="42" y="90"/>
                  </a:cubicBezTo>
                  <a:cubicBezTo>
                    <a:pt x="42" y="90"/>
                    <a:pt x="42" y="90"/>
                    <a:pt x="42" y="90"/>
                  </a:cubicBezTo>
                  <a:cubicBezTo>
                    <a:pt x="43" y="90"/>
                    <a:pt x="43" y="90"/>
                    <a:pt x="43" y="90"/>
                  </a:cubicBezTo>
                  <a:cubicBezTo>
                    <a:pt x="43" y="90"/>
                    <a:pt x="44" y="90"/>
                    <a:pt x="44" y="90"/>
                  </a:cubicBezTo>
                  <a:cubicBezTo>
                    <a:pt x="45" y="91"/>
                    <a:pt x="47" y="91"/>
                    <a:pt x="47" y="93"/>
                  </a:cubicBezTo>
                  <a:cubicBezTo>
                    <a:pt x="48" y="95"/>
                    <a:pt x="49" y="95"/>
                    <a:pt x="51" y="96"/>
                  </a:cubicBezTo>
                  <a:cubicBezTo>
                    <a:pt x="53" y="97"/>
                    <a:pt x="55" y="97"/>
                    <a:pt x="56" y="99"/>
                  </a:cubicBezTo>
                  <a:cubicBezTo>
                    <a:pt x="59" y="100"/>
                    <a:pt x="60" y="102"/>
                    <a:pt x="60" y="103"/>
                  </a:cubicBezTo>
                  <a:cubicBezTo>
                    <a:pt x="60" y="103"/>
                    <a:pt x="61" y="103"/>
                    <a:pt x="61" y="103"/>
                  </a:cubicBezTo>
                  <a:cubicBezTo>
                    <a:pt x="64" y="103"/>
                    <a:pt x="65" y="104"/>
                    <a:pt x="65" y="106"/>
                  </a:cubicBezTo>
                  <a:cubicBezTo>
                    <a:pt x="65" y="106"/>
                    <a:pt x="65" y="106"/>
                    <a:pt x="67" y="106"/>
                  </a:cubicBezTo>
                  <a:cubicBezTo>
                    <a:pt x="68" y="107"/>
                    <a:pt x="70" y="108"/>
                    <a:pt x="71" y="11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14" name="Freeform 11">
              <a:extLst>
                <a:ext uri="{FF2B5EF4-FFF2-40B4-BE49-F238E27FC236}">
                  <a16:creationId xmlns:a16="http://schemas.microsoft.com/office/drawing/2014/main" id="{2B21E5AE-396B-40AF-9CF4-4FAA02765169}"/>
                </a:ext>
              </a:extLst>
            </p:cNvPr>
            <p:cNvSpPr>
              <a:spLocks/>
            </p:cNvSpPr>
            <p:nvPr/>
          </p:nvSpPr>
          <p:spPr bwMode="auto">
            <a:xfrm>
              <a:off x="3757" y="1938"/>
              <a:ext cx="130" cy="183"/>
            </a:xfrm>
            <a:custGeom>
              <a:avLst/>
              <a:gdLst>
                <a:gd name="T0" fmla="*/ 62 w 76"/>
                <a:gd name="T1" fmla="*/ 8 h 106"/>
                <a:gd name="T2" fmla="*/ 73 w 76"/>
                <a:gd name="T3" fmla="*/ 32 h 106"/>
                <a:gd name="T4" fmla="*/ 70 w 76"/>
                <a:gd name="T5" fmla="*/ 32 h 106"/>
                <a:gd name="T6" fmla="*/ 60 w 76"/>
                <a:gd name="T7" fmla="*/ 11 h 106"/>
                <a:gd name="T8" fmla="*/ 37 w 76"/>
                <a:gd name="T9" fmla="*/ 3 h 106"/>
                <a:gd name="T10" fmla="*/ 14 w 76"/>
                <a:gd name="T11" fmla="*/ 9 h 106"/>
                <a:gd name="T12" fmla="*/ 5 w 76"/>
                <a:gd name="T13" fmla="*/ 25 h 106"/>
                <a:gd name="T14" fmla="*/ 17 w 76"/>
                <a:gd name="T15" fmla="*/ 41 h 106"/>
                <a:gd name="T16" fmla="*/ 38 w 76"/>
                <a:gd name="T17" fmla="*/ 48 h 106"/>
                <a:gd name="T18" fmla="*/ 64 w 76"/>
                <a:gd name="T19" fmla="*/ 57 h 106"/>
                <a:gd name="T20" fmla="*/ 76 w 76"/>
                <a:gd name="T21" fmla="*/ 78 h 106"/>
                <a:gd name="T22" fmla="*/ 65 w 76"/>
                <a:gd name="T23" fmla="*/ 99 h 106"/>
                <a:gd name="T24" fmla="*/ 38 w 76"/>
                <a:gd name="T25" fmla="*/ 106 h 106"/>
                <a:gd name="T26" fmla="*/ 12 w 76"/>
                <a:gd name="T27" fmla="*/ 97 h 106"/>
                <a:gd name="T28" fmla="*/ 0 w 76"/>
                <a:gd name="T29" fmla="*/ 70 h 106"/>
                <a:gd name="T30" fmla="*/ 3 w 76"/>
                <a:gd name="T31" fmla="*/ 70 h 106"/>
                <a:gd name="T32" fmla="*/ 14 w 76"/>
                <a:gd name="T33" fmla="*/ 94 h 106"/>
                <a:gd name="T34" fmla="*/ 38 w 76"/>
                <a:gd name="T35" fmla="*/ 102 h 106"/>
                <a:gd name="T36" fmla="*/ 63 w 76"/>
                <a:gd name="T37" fmla="*/ 96 h 106"/>
                <a:gd name="T38" fmla="*/ 72 w 76"/>
                <a:gd name="T39" fmla="*/ 78 h 106"/>
                <a:gd name="T40" fmla="*/ 61 w 76"/>
                <a:gd name="T41" fmla="*/ 60 h 106"/>
                <a:gd name="T42" fmla="*/ 37 w 76"/>
                <a:gd name="T43" fmla="*/ 51 h 106"/>
                <a:gd name="T44" fmla="*/ 14 w 76"/>
                <a:gd name="T45" fmla="*/ 44 h 106"/>
                <a:gd name="T46" fmla="*/ 2 w 76"/>
                <a:gd name="T47" fmla="*/ 25 h 106"/>
                <a:gd name="T48" fmla="*/ 13 w 76"/>
                <a:gd name="T49" fmla="*/ 6 h 106"/>
                <a:gd name="T50" fmla="*/ 37 w 76"/>
                <a:gd name="T51" fmla="*/ 0 h 106"/>
                <a:gd name="T52" fmla="*/ 62 w 76"/>
                <a:gd name="T53"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6">
                  <a:moveTo>
                    <a:pt x="62" y="8"/>
                  </a:moveTo>
                  <a:cubicBezTo>
                    <a:pt x="69" y="14"/>
                    <a:pt x="72" y="22"/>
                    <a:pt x="73" y="32"/>
                  </a:cubicBezTo>
                  <a:cubicBezTo>
                    <a:pt x="70" y="32"/>
                    <a:pt x="70" y="32"/>
                    <a:pt x="70" y="32"/>
                  </a:cubicBezTo>
                  <a:cubicBezTo>
                    <a:pt x="69" y="23"/>
                    <a:pt x="66" y="16"/>
                    <a:pt x="60" y="11"/>
                  </a:cubicBezTo>
                  <a:cubicBezTo>
                    <a:pt x="55" y="6"/>
                    <a:pt x="47" y="3"/>
                    <a:pt x="37" y="3"/>
                  </a:cubicBezTo>
                  <a:cubicBezTo>
                    <a:pt x="27" y="3"/>
                    <a:pt x="20" y="5"/>
                    <a:pt x="14" y="9"/>
                  </a:cubicBezTo>
                  <a:cubicBezTo>
                    <a:pt x="8" y="12"/>
                    <a:pt x="5" y="18"/>
                    <a:pt x="5" y="25"/>
                  </a:cubicBezTo>
                  <a:cubicBezTo>
                    <a:pt x="5" y="32"/>
                    <a:pt x="9" y="37"/>
                    <a:pt x="17" y="41"/>
                  </a:cubicBezTo>
                  <a:cubicBezTo>
                    <a:pt x="20" y="43"/>
                    <a:pt x="27" y="45"/>
                    <a:pt x="38" y="48"/>
                  </a:cubicBezTo>
                  <a:cubicBezTo>
                    <a:pt x="50" y="51"/>
                    <a:pt x="59" y="54"/>
                    <a:pt x="64" y="57"/>
                  </a:cubicBezTo>
                  <a:cubicBezTo>
                    <a:pt x="72" y="62"/>
                    <a:pt x="76" y="69"/>
                    <a:pt x="76" y="78"/>
                  </a:cubicBezTo>
                  <a:cubicBezTo>
                    <a:pt x="76" y="87"/>
                    <a:pt x="72" y="94"/>
                    <a:pt x="65" y="99"/>
                  </a:cubicBezTo>
                  <a:cubicBezTo>
                    <a:pt x="58" y="103"/>
                    <a:pt x="49" y="106"/>
                    <a:pt x="38" y="106"/>
                  </a:cubicBezTo>
                  <a:cubicBezTo>
                    <a:pt x="27" y="106"/>
                    <a:pt x="18" y="103"/>
                    <a:pt x="12" y="97"/>
                  </a:cubicBezTo>
                  <a:cubicBezTo>
                    <a:pt x="5" y="91"/>
                    <a:pt x="1" y="82"/>
                    <a:pt x="0" y="70"/>
                  </a:cubicBezTo>
                  <a:cubicBezTo>
                    <a:pt x="3" y="70"/>
                    <a:pt x="3" y="70"/>
                    <a:pt x="3" y="70"/>
                  </a:cubicBezTo>
                  <a:cubicBezTo>
                    <a:pt x="4" y="81"/>
                    <a:pt x="8" y="89"/>
                    <a:pt x="14" y="94"/>
                  </a:cubicBezTo>
                  <a:cubicBezTo>
                    <a:pt x="20" y="100"/>
                    <a:pt x="28" y="102"/>
                    <a:pt x="38" y="102"/>
                  </a:cubicBezTo>
                  <a:cubicBezTo>
                    <a:pt x="48" y="102"/>
                    <a:pt x="56" y="100"/>
                    <a:pt x="63" y="96"/>
                  </a:cubicBezTo>
                  <a:cubicBezTo>
                    <a:pt x="69" y="91"/>
                    <a:pt x="72" y="86"/>
                    <a:pt x="72" y="78"/>
                  </a:cubicBezTo>
                  <a:cubicBezTo>
                    <a:pt x="72" y="70"/>
                    <a:pt x="69" y="64"/>
                    <a:pt x="61" y="60"/>
                  </a:cubicBezTo>
                  <a:cubicBezTo>
                    <a:pt x="57" y="57"/>
                    <a:pt x="49" y="54"/>
                    <a:pt x="37" y="51"/>
                  </a:cubicBezTo>
                  <a:cubicBezTo>
                    <a:pt x="25" y="48"/>
                    <a:pt x="18" y="46"/>
                    <a:pt x="14" y="44"/>
                  </a:cubicBezTo>
                  <a:cubicBezTo>
                    <a:pt x="6" y="39"/>
                    <a:pt x="2" y="33"/>
                    <a:pt x="2" y="25"/>
                  </a:cubicBezTo>
                  <a:cubicBezTo>
                    <a:pt x="2" y="17"/>
                    <a:pt x="6" y="10"/>
                    <a:pt x="13" y="6"/>
                  </a:cubicBezTo>
                  <a:cubicBezTo>
                    <a:pt x="19" y="2"/>
                    <a:pt x="27" y="0"/>
                    <a:pt x="37" y="0"/>
                  </a:cubicBezTo>
                  <a:cubicBezTo>
                    <a:pt x="48" y="0"/>
                    <a:pt x="56" y="3"/>
                    <a:pt x="62" y="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2">
              <a:extLst>
                <a:ext uri="{FF2B5EF4-FFF2-40B4-BE49-F238E27FC236}">
                  <a16:creationId xmlns:a16="http://schemas.microsoft.com/office/drawing/2014/main" id="{FC456ECE-DD6A-4619-93C4-2C06F1931332}"/>
                </a:ext>
              </a:extLst>
            </p:cNvPr>
            <p:cNvSpPr>
              <a:spLocks/>
            </p:cNvSpPr>
            <p:nvPr/>
          </p:nvSpPr>
          <p:spPr bwMode="auto">
            <a:xfrm>
              <a:off x="3899" y="1942"/>
              <a:ext cx="96" cy="179"/>
            </a:xfrm>
            <a:custGeom>
              <a:avLst/>
              <a:gdLst>
                <a:gd name="T0" fmla="*/ 53 w 56"/>
                <a:gd name="T1" fmla="*/ 0 h 104"/>
                <a:gd name="T2" fmla="*/ 56 w 56"/>
                <a:gd name="T3" fmla="*/ 0 h 104"/>
                <a:gd name="T4" fmla="*/ 56 w 56"/>
                <a:gd name="T5" fmla="*/ 70 h 104"/>
                <a:gd name="T6" fmla="*/ 50 w 56"/>
                <a:gd name="T7" fmla="*/ 94 h 104"/>
                <a:gd name="T8" fmla="*/ 27 w 56"/>
                <a:gd name="T9" fmla="*/ 104 h 104"/>
                <a:gd name="T10" fmla="*/ 8 w 56"/>
                <a:gd name="T11" fmla="*/ 97 h 104"/>
                <a:gd name="T12" fmla="*/ 0 w 56"/>
                <a:gd name="T13" fmla="*/ 75 h 104"/>
                <a:gd name="T14" fmla="*/ 0 w 56"/>
                <a:gd name="T15" fmla="*/ 70 h 104"/>
                <a:gd name="T16" fmla="*/ 3 w 56"/>
                <a:gd name="T17" fmla="*/ 70 h 104"/>
                <a:gd name="T18" fmla="*/ 3 w 56"/>
                <a:gd name="T19" fmla="*/ 75 h 104"/>
                <a:gd name="T20" fmla="*/ 27 w 56"/>
                <a:gd name="T21" fmla="*/ 100 h 104"/>
                <a:gd name="T22" fmla="*/ 47 w 56"/>
                <a:gd name="T23" fmla="*/ 92 h 104"/>
                <a:gd name="T24" fmla="*/ 53 w 56"/>
                <a:gd name="T25" fmla="*/ 70 h 104"/>
                <a:gd name="T26" fmla="*/ 53 w 56"/>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4">
                  <a:moveTo>
                    <a:pt x="53" y="0"/>
                  </a:moveTo>
                  <a:cubicBezTo>
                    <a:pt x="56" y="0"/>
                    <a:pt x="56" y="0"/>
                    <a:pt x="56" y="0"/>
                  </a:cubicBezTo>
                  <a:cubicBezTo>
                    <a:pt x="56" y="70"/>
                    <a:pt x="56" y="70"/>
                    <a:pt x="56" y="70"/>
                  </a:cubicBezTo>
                  <a:cubicBezTo>
                    <a:pt x="56" y="80"/>
                    <a:pt x="54" y="88"/>
                    <a:pt x="50" y="94"/>
                  </a:cubicBezTo>
                  <a:cubicBezTo>
                    <a:pt x="45" y="100"/>
                    <a:pt x="37" y="104"/>
                    <a:pt x="27" y="104"/>
                  </a:cubicBezTo>
                  <a:cubicBezTo>
                    <a:pt x="19" y="104"/>
                    <a:pt x="12" y="101"/>
                    <a:pt x="8" y="97"/>
                  </a:cubicBezTo>
                  <a:cubicBezTo>
                    <a:pt x="2" y="92"/>
                    <a:pt x="0" y="84"/>
                    <a:pt x="0" y="75"/>
                  </a:cubicBezTo>
                  <a:cubicBezTo>
                    <a:pt x="0" y="70"/>
                    <a:pt x="0" y="70"/>
                    <a:pt x="0" y="70"/>
                  </a:cubicBezTo>
                  <a:cubicBezTo>
                    <a:pt x="3" y="70"/>
                    <a:pt x="3" y="70"/>
                    <a:pt x="3" y="70"/>
                  </a:cubicBezTo>
                  <a:cubicBezTo>
                    <a:pt x="3" y="75"/>
                    <a:pt x="3" y="75"/>
                    <a:pt x="3" y="75"/>
                  </a:cubicBezTo>
                  <a:cubicBezTo>
                    <a:pt x="3" y="92"/>
                    <a:pt x="11" y="100"/>
                    <a:pt x="27" y="100"/>
                  </a:cubicBezTo>
                  <a:cubicBezTo>
                    <a:pt x="36" y="100"/>
                    <a:pt x="43" y="97"/>
                    <a:pt x="47" y="92"/>
                  </a:cubicBezTo>
                  <a:cubicBezTo>
                    <a:pt x="51" y="87"/>
                    <a:pt x="53" y="80"/>
                    <a:pt x="53" y="70"/>
                  </a:cubicBezTo>
                  <a:lnTo>
                    <a:pt x="53"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3">
              <a:extLst>
                <a:ext uri="{FF2B5EF4-FFF2-40B4-BE49-F238E27FC236}">
                  <a16:creationId xmlns:a16="http://schemas.microsoft.com/office/drawing/2014/main" id="{517ABCCD-5B62-4773-BF0B-4B08A72ED8BA}"/>
                </a:ext>
              </a:extLst>
            </p:cNvPr>
            <p:cNvSpPr>
              <a:spLocks/>
            </p:cNvSpPr>
            <p:nvPr/>
          </p:nvSpPr>
          <p:spPr bwMode="auto">
            <a:xfrm>
              <a:off x="4019" y="1942"/>
              <a:ext cx="142" cy="175"/>
            </a:xfrm>
            <a:custGeom>
              <a:avLst/>
              <a:gdLst>
                <a:gd name="T0" fmla="*/ 0 w 142"/>
                <a:gd name="T1" fmla="*/ 0 h 175"/>
                <a:gd name="T2" fmla="*/ 142 w 142"/>
                <a:gd name="T3" fmla="*/ 0 h 175"/>
                <a:gd name="T4" fmla="*/ 142 w 142"/>
                <a:gd name="T5" fmla="*/ 5 h 175"/>
                <a:gd name="T6" fmla="*/ 73 w 142"/>
                <a:gd name="T7" fmla="*/ 5 h 175"/>
                <a:gd name="T8" fmla="*/ 73 w 142"/>
                <a:gd name="T9" fmla="*/ 175 h 175"/>
                <a:gd name="T10" fmla="*/ 68 w 142"/>
                <a:gd name="T11" fmla="*/ 175 h 175"/>
                <a:gd name="T12" fmla="*/ 68 w 142"/>
                <a:gd name="T13" fmla="*/ 5 h 175"/>
                <a:gd name="T14" fmla="*/ 0 w 142"/>
                <a:gd name="T15" fmla="*/ 5 h 175"/>
                <a:gd name="T16" fmla="*/ 0 w 14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75">
                  <a:moveTo>
                    <a:pt x="0" y="0"/>
                  </a:moveTo>
                  <a:lnTo>
                    <a:pt x="142" y="0"/>
                  </a:lnTo>
                  <a:lnTo>
                    <a:pt x="142" y="5"/>
                  </a:lnTo>
                  <a:lnTo>
                    <a:pt x="73" y="5"/>
                  </a:lnTo>
                  <a:lnTo>
                    <a:pt x="73" y="175"/>
                  </a:lnTo>
                  <a:lnTo>
                    <a:pt x="68" y="175"/>
                  </a:lnTo>
                  <a:lnTo>
                    <a:pt x="68" y="5"/>
                  </a:lnTo>
                  <a:lnTo>
                    <a:pt x="0" y="5"/>
                  </a:ln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4">
              <a:extLst>
                <a:ext uri="{FF2B5EF4-FFF2-40B4-BE49-F238E27FC236}">
                  <a16:creationId xmlns:a16="http://schemas.microsoft.com/office/drawing/2014/main" id="{07EA4914-AC74-4EB8-9118-98D991690FD1}"/>
                </a:ext>
              </a:extLst>
            </p:cNvPr>
            <p:cNvSpPr>
              <a:spLocks/>
            </p:cNvSpPr>
            <p:nvPr/>
          </p:nvSpPr>
          <p:spPr bwMode="auto">
            <a:xfrm>
              <a:off x="4183" y="1942"/>
              <a:ext cx="130" cy="179"/>
            </a:xfrm>
            <a:custGeom>
              <a:avLst/>
              <a:gdLst>
                <a:gd name="T0" fmla="*/ 0 w 76"/>
                <a:gd name="T1" fmla="*/ 0 h 104"/>
                <a:gd name="T2" fmla="*/ 4 w 76"/>
                <a:gd name="T3" fmla="*/ 0 h 104"/>
                <a:gd name="T4" fmla="*/ 4 w 76"/>
                <a:gd name="T5" fmla="*/ 62 h 104"/>
                <a:gd name="T6" fmla="*/ 12 w 76"/>
                <a:gd name="T7" fmla="*/ 90 h 104"/>
                <a:gd name="T8" fmla="*/ 38 w 76"/>
                <a:gd name="T9" fmla="*/ 100 h 104"/>
                <a:gd name="T10" fmla="*/ 65 w 76"/>
                <a:gd name="T11" fmla="*/ 90 h 104"/>
                <a:gd name="T12" fmla="*/ 73 w 76"/>
                <a:gd name="T13" fmla="*/ 62 h 104"/>
                <a:gd name="T14" fmla="*/ 73 w 76"/>
                <a:gd name="T15" fmla="*/ 0 h 104"/>
                <a:gd name="T16" fmla="*/ 76 w 76"/>
                <a:gd name="T17" fmla="*/ 0 h 104"/>
                <a:gd name="T18" fmla="*/ 76 w 76"/>
                <a:gd name="T19" fmla="*/ 62 h 104"/>
                <a:gd name="T20" fmla="*/ 68 w 76"/>
                <a:gd name="T21" fmla="*/ 92 h 104"/>
                <a:gd name="T22" fmla="*/ 38 w 76"/>
                <a:gd name="T23" fmla="*/ 104 h 104"/>
                <a:gd name="T24" fmla="*/ 9 w 76"/>
                <a:gd name="T25" fmla="*/ 92 h 104"/>
                <a:gd name="T26" fmla="*/ 0 w 76"/>
                <a:gd name="T27" fmla="*/ 62 h 104"/>
                <a:gd name="T28" fmla="*/ 0 w 76"/>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4">
                  <a:moveTo>
                    <a:pt x="0" y="0"/>
                  </a:moveTo>
                  <a:cubicBezTo>
                    <a:pt x="4" y="0"/>
                    <a:pt x="4" y="0"/>
                    <a:pt x="4" y="0"/>
                  </a:cubicBezTo>
                  <a:cubicBezTo>
                    <a:pt x="4" y="62"/>
                    <a:pt x="4" y="62"/>
                    <a:pt x="4" y="62"/>
                  </a:cubicBezTo>
                  <a:cubicBezTo>
                    <a:pt x="4" y="74"/>
                    <a:pt x="6" y="83"/>
                    <a:pt x="12" y="90"/>
                  </a:cubicBezTo>
                  <a:cubicBezTo>
                    <a:pt x="17" y="97"/>
                    <a:pt x="26" y="100"/>
                    <a:pt x="38" y="100"/>
                  </a:cubicBezTo>
                  <a:cubicBezTo>
                    <a:pt x="50" y="100"/>
                    <a:pt x="59" y="97"/>
                    <a:pt x="65" y="90"/>
                  </a:cubicBezTo>
                  <a:cubicBezTo>
                    <a:pt x="70" y="83"/>
                    <a:pt x="73" y="74"/>
                    <a:pt x="73" y="62"/>
                  </a:cubicBezTo>
                  <a:cubicBezTo>
                    <a:pt x="73" y="0"/>
                    <a:pt x="73" y="0"/>
                    <a:pt x="73" y="0"/>
                  </a:cubicBezTo>
                  <a:cubicBezTo>
                    <a:pt x="76" y="0"/>
                    <a:pt x="76" y="0"/>
                    <a:pt x="76" y="0"/>
                  </a:cubicBezTo>
                  <a:cubicBezTo>
                    <a:pt x="76" y="62"/>
                    <a:pt x="76" y="62"/>
                    <a:pt x="76" y="62"/>
                  </a:cubicBezTo>
                  <a:cubicBezTo>
                    <a:pt x="76" y="75"/>
                    <a:pt x="73" y="85"/>
                    <a:pt x="68" y="92"/>
                  </a:cubicBezTo>
                  <a:cubicBezTo>
                    <a:pt x="61" y="100"/>
                    <a:pt x="52" y="104"/>
                    <a:pt x="38" y="104"/>
                  </a:cubicBezTo>
                  <a:cubicBezTo>
                    <a:pt x="25" y="104"/>
                    <a:pt x="15" y="100"/>
                    <a:pt x="9" y="92"/>
                  </a:cubicBezTo>
                  <a:cubicBezTo>
                    <a:pt x="3" y="85"/>
                    <a:pt x="0" y="75"/>
                    <a:pt x="0" y="62"/>
                  </a:cubicBezTo>
                  <a:lnTo>
                    <a:pt x="0" y="0"/>
                  </a:ln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cxnSp>
        <p:nvCxnSpPr>
          <p:cNvPr id="18" name="直接连接符 17">
            <a:extLst>
              <a:ext uri="{FF2B5EF4-FFF2-40B4-BE49-F238E27FC236}">
                <a16:creationId xmlns:a16="http://schemas.microsoft.com/office/drawing/2014/main" id="{C4FDD588-6689-4C92-A238-94D5AB9E6310}"/>
              </a:ext>
            </a:extLst>
          </p:cNvPr>
          <p:cNvCxnSpPr>
            <a:cxnSpLocks/>
            <a:stCxn id="10" idx="36"/>
          </p:cNvCxnSpPr>
          <p:nvPr/>
        </p:nvCxnSpPr>
        <p:spPr>
          <a:xfrm flipH="1" flipV="1">
            <a:off x="6" y="672215"/>
            <a:ext cx="9605838" cy="78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图片 18" descr="文本&#10;&#10;中度可信度描述已自动生成">
            <a:extLst>
              <a:ext uri="{FF2B5EF4-FFF2-40B4-BE49-F238E27FC236}">
                <a16:creationId xmlns:a16="http://schemas.microsoft.com/office/drawing/2014/main" id="{3D26FA95-DC57-4F76-B973-3EAC95F1D93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6296878"/>
            <a:ext cx="1706880" cy="561122"/>
          </a:xfrm>
          <a:prstGeom prst="rect">
            <a:avLst/>
          </a:prstGeom>
        </p:spPr>
      </p:pic>
      <p:sp>
        <p:nvSpPr>
          <p:cNvPr id="23" name="副标题 22">
            <a:extLst>
              <a:ext uri="{FF2B5EF4-FFF2-40B4-BE49-F238E27FC236}">
                <a16:creationId xmlns:a16="http://schemas.microsoft.com/office/drawing/2014/main" id="{7794685A-192B-F7A0-41AA-C4A82B006430}"/>
              </a:ext>
            </a:extLst>
          </p:cNvPr>
          <p:cNvSpPr>
            <a:spLocks noGrp="1"/>
          </p:cNvSpPr>
          <p:nvPr>
            <p:ph type="subTitle" idx="1"/>
          </p:nvPr>
        </p:nvSpPr>
        <p:spPr>
          <a:xfrm>
            <a:off x="1253591" y="5285740"/>
            <a:ext cx="9774967" cy="853582"/>
          </a:xfrm>
        </p:spPr>
        <p:txBody>
          <a:bodyPr>
            <a:noAutofit/>
          </a:bodyPr>
          <a:lstStyle/>
          <a:p>
            <a:r>
              <a:rPr lang="en-US" altLang="zh-CN" sz="2200" dirty="0">
                <a:latin typeface="Times New Roman" panose="02020603050405020304" pitchFamily="18" charset="0"/>
              </a:rPr>
              <a:t>The 39th Annual AAAI Conference on Artificial Intelligence</a:t>
            </a:r>
          </a:p>
          <a:p>
            <a:r>
              <a:rPr lang="en-US" altLang="zh-CN" sz="2200" dirty="0">
                <a:latin typeface="Times New Roman" panose="02020603050405020304" pitchFamily="18" charset="0"/>
              </a:rPr>
              <a:t>February</a:t>
            </a:r>
            <a:r>
              <a:rPr lang="zh-CN" altLang="en-US" sz="2200" dirty="0">
                <a:latin typeface="Times New Roman" panose="02020603050405020304" pitchFamily="18" charset="0"/>
              </a:rPr>
              <a:t> </a:t>
            </a:r>
            <a:r>
              <a:rPr lang="en-US" altLang="zh-CN" sz="2200" dirty="0">
                <a:latin typeface="Times New Roman" panose="02020603050405020304" pitchFamily="18" charset="0"/>
              </a:rPr>
              <a:t>25</a:t>
            </a:r>
            <a:r>
              <a:rPr lang="zh-CN" altLang="en-US" sz="2200" dirty="0">
                <a:latin typeface="Times New Roman" panose="02020603050405020304" pitchFamily="18" charset="0"/>
              </a:rPr>
              <a:t>-</a:t>
            </a:r>
            <a:r>
              <a:rPr lang="en-US" altLang="zh-CN" sz="2200" dirty="0">
                <a:latin typeface="Times New Roman" panose="02020603050405020304" pitchFamily="18" charset="0"/>
              </a:rPr>
              <a:t>March 4,</a:t>
            </a:r>
            <a:r>
              <a:rPr lang="zh-CN" altLang="en-US" sz="2200" dirty="0">
                <a:latin typeface="Times New Roman" panose="02020603050405020304" pitchFamily="18" charset="0"/>
              </a:rPr>
              <a:t> </a:t>
            </a:r>
            <a:r>
              <a:rPr lang="en-US" altLang="zh-CN" sz="2200" dirty="0">
                <a:latin typeface="Times New Roman" panose="02020603050405020304" pitchFamily="18" charset="0"/>
              </a:rPr>
              <a:t>Philadelphia</a:t>
            </a:r>
            <a:r>
              <a:rPr lang="zh-CN" altLang="en-US" sz="2200" dirty="0">
                <a:latin typeface="Times New Roman" panose="02020603050405020304" pitchFamily="18" charset="0"/>
              </a:rPr>
              <a:t>, </a:t>
            </a:r>
            <a:r>
              <a:rPr lang="en-US" altLang="zh-CN" sz="2200" dirty="0">
                <a:latin typeface="Times New Roman" panose="02020603050405020304" pitchFamily="18" charset="0"/>
              </a:rPr>
              <a:t>USA</a:t>
            </a:r>
            <a:endParaRPr lang="zh-CN" altLang="en-US" sz="2200" dirty="0">
              <a:latin typeface="Times New Roman" panose="02020603050405020304" pitchFamily="18" charset="0"/>
            </a:endParaRPr>
          </a:p>
        </p:txBody>
      </p:sp>
      <p:sp>
        <p:nvSpPr>
          <p:cNvPr id="27" name="文本框 26">
            <a:extLst>
              <a:ext uri="{FF2B5EF4-FFF2-40B4-BE49-F238E27FC236}">
                <a16:creationId xmlns:a16="http://schemas.microsoft.com/office/drawing/2014/main" id="{37242BEB-8AB5-E632-F71B-E2FF9FBB4610}"/>
              </a:ext>
            </a:extLst>
          </p:cNvPr>
          <p:cNvSpPr txBox="1"/>
          <p:nvPr/>
        </p:nvSpPr>
        <p:spPr>
          <a:xfrm>
            <a:off x="7361583" y="6359445"/>
            <a:ext cx="4830417" cy="369332"/>
          </a:xfrm>
          <a:prstGeom prst="rect">
            <a:avLst/>
          </a:prstGeom>
          <a:noFill/>
        </p:spPr>
        <p:txBody>
          <a:bodyPr wrap="square">
            <a:spAutoFit/>
          </a:bodyPr>
          <a:lstStyle/>
          <a:p>
            <a:pPr algn="r"/>
            <a:r>
              <a:rPr lang="en-US" altLang="zh-CN" dirty="0">
                <a:solidFill>
                  <a:schemeClr val="bg1"/>
                </a:solidFill>
                <a:latin typeface="Times New Roman" panose="02020603050405020304" pitchFamily="18" charset="0"/>
                <a:cs typeface="Times New Roman" panose="02020603050405020304" pitchFamily="18" charset="0"/>
              </a:rPr>
              <a:t>https://arxiv.org/pdf/2408.11491v2</a:t>
            </a:r>
            <a:endParaRPr lang="fr-FR" altLang="zh-CN"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1B30136-77D6-D3BA-5198-6550EB8A0139}"/>
                  </a:ext>
                </a:extLst>
              </p:cNvPr>
              <p:cNvSpPr txBox="1"/>
              <p:nvPr/>
            </p:nvSpPr>
            <p:spPr>
              <a:xfrm>
                <a:off x="-6351" y="1431135"/>
                <a:ext cx="12191999" cy="3609321"/>
              </a:xfrm>
              <a:prstGeom prst="rect">
                <a:avLst/>
              </a:prstGeom>
              <a:noFill/>
            </p:spPr>
            <p:txBody>
              <a:bodyPr wrap="square">
                <a:spAutoFit/>
              </a:bodyPr>
              <a:lstStyle/>
              <a:p>
                <a:pPr algn="ctr"/>
                <a:r>
                  <a:rPr lang="en-US" altLang="zh-CN" sz="3200" b="1" dirty="0">
                    <a:latin typeface="Times New Roman" panose="02020603050405020304" pitchFamily="18" charset="0"/>
                    <a:cs typeface="Times New Roman" panose="02020603050405020304" pitchFamily="18" charset="0"/>
                  </a:rPr>
                  <a:t>SCANS: Mitigating the Exaggerated Safety for LLMs </a:t>
                </a:r>
              </a:p>
              <a:p>
                <a:pPr algn="ctr">
                  <a:spcAft>
                    <a:spcPts val="2400"/>
                  </a:spcAft>
                </a:pPr>
                <a:r>
                  <a:rPr lang="en-US" altLang="zh-CN" sz="3200" b="1" dirty="0">
                    <a:latin typeface="Times New Roman" panose="02020603050405020304" pitchFamily="18" charset="0"/>
                    <a:cs typeface="Times New Roman" panose="02020603050405020304" pitchFamily="18" charset="0"/>
                  </a:rPr>
                  <a:t>via Safety-Conscious Activation Steering</a:t>
                </a:r>
              </a:p>
              <a:p>
                <a:pPr algn="ctr"/>
                <a14:m>
                  <m:oMath xmlns:m="http://schemas.openxmlformats.org/officeDocument/2006/math">
                    <m:sSup>
                      <m:sSupPr>
                        <m:ctrlPr>
                          <a:rPr lang="fr-FR" altLang="zh-CN" sz="2400" b="1" i="1" dirty="0">
                            <a:latin typeface="Cambria Math" panose="02040503050406030204" pitchFamily="18" charset="0"/>
                          </a:rPr>
                        </m:ctrlPr>
                      </m:sSupPr>
                      <m:e>
                        <m:r>
                          <a:rPr lang="fr-FR" altLang="zh-CN" sz="2400" b="1" i="1" dirty="0" smtClean="0">
                            <a:latin typeface="Cambria Math" panose="02040503050406030204" pitchFamily="18" charset="0"/>
                          </a:rPr>
                          <m:t>𝐙𝐨𝐮𝐲𝐢𝐧𝐠</m:t>
                        </m:r>
                        <m:r>
                          <a:rPr lang="en-US" altLang="zh-CN" sz="2400" b="1" dirty="0" smtClean="0">
                            <a:latin typeface="Cambria Math" panose="02040503050406030204" pitchFamily="18" charset="0"/>
                          </a:rPr>
                          <m:t> </m:t>
                        </m:r>
                        <m:r>
                          <a:rPr lang="fr-FR" altLang="zh-CN" sz="2400" b="1" i="1" dirty="0" smtClean="0">
                            <a:latin typeface="Cambria Math" panose="02040503050406030204" pitchFamily="18" charset="0"/>
                          </a:rPr>
                          <m:t>𝐂𝐚𝐨</m:t>
                        </m:r>
                      </m:e>
                      <m:sup>
                        <m:r>
                          <a:rPr lang="en-US" altLang="zh-CN" sz="2400" b="1" i="1" dirty="0" smtClean="0">
                            <a:latin typeface="Cambria Math" panose="02040503050406030204" pitchFamily="18" charset="0"/>
                          </a:rPr>
                          <m:t>𝟏</m:t>
                        </m:r>
                        <m:r>
                          <a:rPr lang="en-US" altLang="zh-CN" sz="2400" b="1" dirty="0" smtClean="0">
                            <a:latin typeface="Cambria Math" panose="02040503050406030204" pitchFamily="18" charset="0"/>
                          </a:rPr>
                          <m:t>,</m:t>
                        </m:r>
                        <m:r>
                          <a:rPr lang="en-US" altLang="zh-CN" sz="2400" b="1" i="1" dirty="0" smtClean="0">
                            <a:latin typeface="Cambria Math" panose="02040503050406030204" pitchFamily="18" charset="0"/>
                          </a:rPr>
                          <m:t>𝟐</m:t>
                        </m:r>
                        <m:r>
                          <a:rPr lang="en-US" altLang="zh-CN" sz="2400" b="1" dirty="0" smtClean="0">
                            <a:latin typeface="Cambria Math" panose="02040503050406030204" pitchFamily="18" charset="0"/>
                          </a:rPr>
                          <m:t>,</m:t>
                        </m:r>
                        <m:r>
                          <a:rPr lang="en-US" altLang="zh-CN" sz="2400" b="1" i="1" dirty="0" smtClean="0">
                            <a:latin typeface="Cambria Math" panose="02040503050406030204" pitchFamily="18" charset="0"/>
                          </a:rPr>
                          <m:t>𝟑</m:t>
                        </m:r>
                      </m:sup>
                    </m:sSup>
                  </m:oMath>
                </a14:m>
                <a:r>
                  <a:rPr lang="fr-FR" altLang="zh-CN" sz="24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altLang="zh-CN" sz="2400" b="1" i="1" dirty="0">
                            <a:latin typeface="Cambria Math" panose="02040503050406030204" pitchFamily="18" charset="0"/>
                          </a:rPr>
                        </m:ctrlPr>
                      </m:sSupPr>
                      <m:e>
                        <m:r>
                          <m:rPr>
                            <m:sty m:val="p"/>
                          </m:rPr>
                          <a:rPr lang="fr-FR" altLang="zh-CN" sz="2400" b="1" dirty="0" smtClean="0">
                            <a:latin typeface="Cambria Math" panose="02040503050406030204" pitchFamily="18" charset="0"/>
                          </a:rPr>
                          <m:t>Yifei</m:t>
                        </m:r>
                        <m:r>
                          <a:rPr lang="fr-FR" altLang="zh-CN" sz="2400" b="1" dirty="0" smtClean="0">
                            <a:latin typeface="Cambria Math" panose="02040503050406030204" pitchFamily="18" charset="0"/>
                          </a:rPr>
                          <m:t> </m:t>
                        </m:r>
                        <m:r>
                          <m:rPr>
                            <m:sty m:val="p"/>
                          </m:rPr>
                          <a:rPr lang="fr-FR" altLang="zh-CN" sz="2400" b="1" dirty="0" smtClean="0">
                            <a:latin typeface="Cambria Math" panose="02040503050406030204" pitchFamily="18" charset="0"/>
                          </a:rPr>
                          <m:t>Yang</m:t>
                        </m:r>
                      </m:e>
                      <m:sup>
                        <m:r>
                          <a:rPr lang="en-US" altLang="zh-CN" sz="2400" b="1" dirty="0" smtClean="0">
                            <a:latin typeface="Cambria Math" panose="02040503050406030204" pitchFamily="18" charset="0"/>
                          </a:rPr>
                          <m:t>1,2,3</m:t>
                        </m:r>
                      </m:sup>
                    </m:sSup>
                  </m:oMath>
                </a14:m>
                <a:r>
                  <a:rPr lang="fr-FR" altLang="zh-CN" sz="24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altLang="zh-CN" sz="2400" b="1" i="1" dirty="0">
                            <a:latin typeface="Cambria Math" panose="02040503050406030204" pitchFamily="18" charset="0"/>
                          </a:rPr>
                        </m:ctrlPr>
                      </m:sSupPr>
                      <m:e>
                        <m:r>
                          <m:rPr>
                            <m:sty m:val="p"/>
                          </m:rPr>
                          <a:rPr lang="fr-FR" altLang="zh-CN" sz="2400" b="1" dirty="0" smtClean="0">
                            <a:latin typeface="Cambria Math" panose="02040503050406030204" pitchFamily="18" charset="0"/>
                          </a:rPr>
                          <m:t>Hai</m:t>
                        </m:r>
                        <m:r>
                          <a:rPr lang="fr-FR" altLang="zh-CN" sz="2400" b="1" dirty="0" smtClean="0">
                            <a:latin typeface="Cambria Math" panose="02040503050406030204" pitchFamily="18" charset="0"/>
                          </a:rPr>
                          <m:t> </m:t>
                        </m:r>
                        <m:r>
                          <m:rPr>
                            <m:sty m:val="p"/>
                          </m:rPr>
                          <a:rPr lang="fr-FR" altLang="zh-CN" sz="2400" b="1" dirty="0" smtClean="0">
                            <a:latin typeface="Cambria Math" panose="02040503050406030204" pitchFamily="18" charset="0"/>
                          </a:rPr>
                          <m:t>Zhao</m:t>
                        </m:r>
                      </m:e>
                      <m:sup>
                        <m:r>
                          <a:rPr lang="en-US" altLang="zh-CN" sz="2400" b="1" dirty="0" smtClean="0">
                            <a:latin typeface="Cambria Math" panose="02040503050406030204" pitchFamily="18" charset="0"/>
                          </a:rPr>
                          <m:t>1,2,3,∗</m:t>
                        </m:r>
                      </m:sup>
                    </m:sSup>
                  </m:oMath>
                </a14:m>
                <a:br>
                  <a:rPr lang="fr-FR" altLang="zh-CN" sz="2400" b="1" dirty="0">
                    <a:latin typeface="Times New Roman" panose="02020603050405020304" pitchFamily="18" charset="0"/>
                  </a:rPr>
                </a:br>
                <a14:m>
                  <m:oMath xmlns:m="http://schemas.openxmlformats.org/officeDocument/2006/math">
                    <m:sSup>
                      <m:sSupPr>
                        <m:ctrlPr>
                          <a:rPr lang="fr-FR" altLang="zh-CN" sz="2400" b="1" i="1">
                            <a:latin typeface="Cambria Math" panose="02040503050406030204" pitchFamily="18" charset="0"/>
                          </a:rPr>
                        </m:ctrlPr>
                      </m:sSupPr>
                      <m:e>
                        <m:r>
                          <a:rPr lang="en-US" altLang="zh-CN" sz="2400" b="1">
                            <a:latin typeface="Cambria Math" panose="02040503050406030204" pitchFamily="18" charset="0"/>
                          </a:rPr>
                          <m:t> </m:t>
                        </m:r>
                      </m:e>
                      <m:sup>
                        <m:r>
                          <a:rPr lang="en-US" altLang="zh-CN" sz="2400" b="1">
                            <a:latin typeface="Cambria Math" panose="02040503050406030204" pitchFamily="18" charset="0"/>
                          </a:rPr>
                          <m:t>1</m:t>
                        </m:r>
                      </m:sup>
                    </m:sSup>
                  </m:oMath>
                </a14:m>
                <a:r>
                  <a:rPr lang="fr-FR" altLang="zh-CN" sz="2400" dirty="0">
                    <a:latin typeface="Times New Roman" panose="02020603050405020304" pitchFamily="18" charset="0"/>
                  </a:rPr>
                  <a:t>Department of Computer Science and Engineering, Shanghai Jiao Tong University</a:t>
                </a:r>
              </a:p>
              <a:p>
                <a:pPr algn="ctr"/>
                <a14:m>
                  <m:oMath xmlns:m="http://schemas.openxmlformats.org/officeDocument/2006/math">
                    <m:sSup>
                      <m:sSupPr>
                        <m:ctrlPr>
                          <a:rPr lang="fr-FR" altLang="zh-CN" sz="2400" i="1">
                            <a:latin typeface="Cambria Math" panose="02040503050406030204" pitchFamily="18" charset="0"/>
                          </a:rPr>
                        </m:ctrlPr>
                      </m:sSupPr>
                      <m:e>
                        <m:r>
                          <a:rPr lang="en-US" altLang="zh-CN" sz="2400" b="0">
                            <a:latin typeface="Cambria Math" panose="02040503050406030204" pitchFamily="18" charset="0"/>
                          </a:rPr>
                          <m:t> </m:t>
                        </m:r>
                      </m:e>
                      <m:sup>
                        <m:r>
                          <a:rPr lang="en-US" altLang="zh-CN" sz="2400" b="0">
                            <a:latin typeface="Cambria Math" panose="02040503050406030204" pitchFamily="18" charset="0"/>
                          </a:rPr>
                          <m:t>2</m:t>
                        </m:r>
                      </m:sup>
                    </m:sSup>
                  </m:oMath>
                </a14:m>
                <a:r>
                  <a:rPr lang="en-US" altLang="zh-CN" sz="2400" dirty="0">
                    <a:latin typeface="Times New Roman" panose="02020603050405020304" pitchFamily="18" charset="0"/>
                  </a:rPr>
                  <a:t>Key Laboratory of Shanghai Education Commission for Intelligent Interaction </a:t>
                </a:r>
              </a:p>
              <a:p>
                <a:pPr algn="ctr"/>
                <a:r>
                  <a:rPr lang="en-US" altLang="zh-CN" sz="2400" dirty="0">
                    <a:latin typeface="Times New Roman" panose="02020603050405020304" pitchFamily="18" charset="0"/>
                  </a:rPr>
                  <a:t>and Cognitive Engineering, Shanghai Jiao Tong University</a:t>
                </a:r>
              </a:p>
              <a:p>
                <a:pPr algn="ctr"/>
                <a14:m>
                  <m:oMath xmlns:m="http://schemas.openxmlformats.org/officeDocument/2006/math">
                    <m:sSup>
                      <m:sSupPr>
                        <m:ctrlPr>
                          <a:rPr lang="fr-FR" altLang="zh-CN" sz="2400" i="1">
                            <a:latin typeface="Cambria Math" panose="02040503050406030204" pitchFamily="18" charset="0"/>
                          </a:rPr>
                        </m:ctrlPr>
                      </m:sSupPr>
                      <m:e>
                        <m:r>
                          <a:rPr lang="en-US" altLang="zh-CN" sz="2400" b="0">
                            <a:latin typeface="Cambria Math" panose="02040503050406030204" pitchFamily="18" charset="0"/>
                          </a:rPr>
                          <m:t> </m:t>
                        </m:r>
                      </m:e>
                      <m:sup>
                        <m:r>
                          <a:rPr lang="en-US" altLang="zh-CN" sz="2400" b="0">
                            <a:latin typeface="Cambria Math" panose="02040503050406030204" pitchFamily="18" charset="0"/>
                          </a:rPr>
                          <m:t>3</m:t>
                        </m:r>
                      </m:sup>
                    </m:sSup>
                  </m:oMath>
                </a14:m>
                <a:r>
                  <a:rPr lang="en-US" altLang="zh-CN" sz="2400" dirty="0">
                    <a:latin typeface="Times New Roman" panose="02020603050405020304" pitchFamily="18" charset="0"/>
                  </a:rPr>
                  <a:t>Shanghai Key Laboratory of Trusted Data Circulation and Governance in Web3</a:t>
                </a:r>
              </a:p>
              <a:p>
                <a:pPr algn="ctr"/>
                <a:r>
                  <a:rPr lang="fr-FR" altLang="zh-CN" sz="2400" dirty="0">
                    <a:latin typeface="Times New Roman" panose="02020603050405020304" pitchFamily="18" charset="0"/>
                    <a:cs typeface="Times New Roman" panose="02020603050405020304" pitchFamily="18" charset="0"/>
                  </a:rPr>
                  <a:t>{zouyingcao,yifeiyang}@sjtu.edu.cn, zhaohai@cs.sjtu.edu.cn</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71B30136-77D6-D3BA-5198-6550EB8A0139}"/>
                  </a:ext>
                </a:extLst>
              </p:cNvPr>
              <p:cNvSpPr txBox="1">
                <a:spLocks noRot="1" noChangeAspect="1" noMove="1" noResize="1" noEditPoints="1" noAdjustHandles="1" noChangeArrowheads="1" noChangeShapeType="1" noTextEdit="1"/>
              </p:cNvSpPr>
              <p:nvPr/>
            </p:nvSpPr>
            <p:spPr>
              <a:xfrm>
                <a:off x="-6351" y="1431135"/>
                <a:ext cx="12191999" cy="3609321"/>
              </a:xfrm>
              <a:prstGeom prst="rect">
                <a:avLst/>
              </a:prstGeom>
              <a:blipFill>
                <a:blip r:embed="rId7"/>
                <a:stretch>
                  <a:fillRect t="-2365" b="-3041"/>
                </a:stretch>
              </a:blipFill>
            </p:spPr>
            <p:txBody>
              <a:bodyPr/>
              <a:lstStyle/>
              <a:p>
                <a:r>
                  <a:rPr lang="zh-CN" altLang="en-US">
                    <a:noFill/>
                  </a:rPr>
                  <a:t> </a:t>
                </a:r>
              </a:p>
            </p:txBody>
          </p:sp>
        </mc:Fallback>
      </mc:AlternateContent>
      <p:sp>
        <p:nvSpPr>
          <p:cNvPr id="5" name="AutoShape 4" descr="ACL Logo">
            <a:extLst>
              <a:ext uri="{FF2B5EF4-FFF2-40B4-BE49-F238E27FC236}">
                <a16:creationId xmlns:a16="http://schemas.microsoft.com/office/drawing/2014/main" id="{514235F8-F1F0-002F-79CE-B5FE64A407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4" name="图形 23">
            <a:extLst>
              <a:ext uri="{FF2B5EF4-FFF2-40B4-BE49-F238E27FC236}">
                <a16:creationId xmlns:a16="http://schemas.microsoft.com/office/drawing/2014/main" id="{0C4F640C-7156-C99E-E8CD-E395592AB29A}"/>
              </a:ext>
            </a:extLst>
          </p:cNvPr>
          <p:cNvPicPr>
            <a:picLocks noChangeAspect="1"/>
          </p:cNvPicPr>
          <p:nvPr/>
        </p:nvPicPr>
        <p:blipFill>
          <a:blip r:embed="rId8">
            <a:extLst>
              <a:ext uri="{96DAC541-7B7A-43D3-8B79-37D633B846F1}">
                <asvg:svgBlip xmlns:asvg="http://schemas.microsoft.com/office/drawing/2016/SVG/main" r:embed="rId9"/>
              </a:ext>
            </a:extLst>
          </a:blip>
          <a:srcRect l="21471" t="13579" r="19633" b="43102"/>
          <a:stretch/>
        </p:blipFill>
        <p:spPr>
          <a:xfrm>
            <a:off x="654969" y="-24272"/>
            <a:ext cx="662212" cy="688883"/>
          </a:xfrm>
          <a:prstGeom prst="rect">
            <a:avLst/>
          </a:prstGeom>
        </p:spPr>
      </p:pic>
      <p:pic>
        <p:nvPicPr>
          <p:cNvPr id="20" name="图片 19">
            <a:extLst>
              <a:ext uri="{FF2B5EF4-FFF2-40B4-BE49-F238E27FC236}">
                <a16:creationId xmlns:a16="http://schemas.microsoft.com/office/drawing/2014/main" id="{ABA0F49B-E3DD-F622-3996-E8CA0F7F393F}"/>
              </a:ext>
            </a:extLst>
          </p:cNvPr>
          <p:cNvPicPr>
            <a:picLocks noChangeAspect="1"/>
          </p:cNvPicPr>
          <p:nvPr/>
        </p:nvPicPr>
        <p:blipFill>
          <a:blip r:embed="rId10">
            <a:extLst>
              <a:ext uri="{28A0092B-C50C-407E-A947-70E740481C1C}">
                <a14:useLocalDpi xmlns:a14="http://schemas.microsoft.com/office/drawing/2010/main" val="0"/>
              </a:ext>
            </a:extLst>
          </a:blip>
          <a:srcRect b="21930"/>
          <a:stretch/>
        </p:blipFill>
        <p:spPr>
          <a:xfrm>
            <a:off x="-178772" y="69479"/>
            <a:ext cx="1107278" cy="501382"/>
          </a:xfrm>
          <a:prstGeom prst="rect">
            <a:avLst/>
          </a:prstGeom>
        </p:spPr>
      </p:pic>
    </p:spTree>
    <p:extLst>
      <p:ext uri="{BB962C8B-B14F-4D97-AF65-F5344CB8AC3E}">
        <p14:creationId xmlns:p14="http://schemas.microsoft.com/office/powerpoint/2010/main" val="25548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8F20B1-ECCA-2D6D-C1B1-DF4F11EA6E3A}"/>
              </a:ext>
            </a:extLst>
          </p:cNvPr>
          <p:cNvSpPr>
            <a:spLocks noGrp="1"/>
          </p:cNvSpPr>
          <p:nvPr>
            <p:ph type="title"/>
          </p:nvPr>
        </p:nvSpPr>
        <p:spPr>
          <a:xfrm>
            <a:off x="482600" y="136525"/>
            <a:ext cx="5382491" cy="615159"/>
          </a:xfrm>
        </p:spPr>
        <p:txBody>
          <a:bodyPr/>
          <a:lstStyle/>
          <a:p>
            <a:r>
              <a:rPr lang="en-US" altLang="zh-CN" sz="3600" b="1" dirty="0">
                <a:latin typeface="Times New Roman" panose="02020603050405020304" pitchFamily="18" charset="0"/>
                <a:ea typeface="+mj-ea"/>
                <a:cs typeface="Times New Roman" panose="02020603050405020304" pitchFamily="18" charset="0"/>
              </a:rPr>
              <a:t>Experimental Setup</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0DEB9802-AEC5-470D-E54E-4C553E86817C}"/>
              </a:ext>
            </a:extLst>
          </p:cNvPr>
          <p:cNvSpPr>
            <a:spLocks noGrp="1"/>
          </p:cNvSpPr>
          <p:nvPr>
            <p:ph type="sldNum" sz="quarter" idx="12"/>
          </p:nvPr>
        </p:nvSpPr>
        <p:spPr/>
        <p:txBody>
          <a:bodyPr/>
          <a:lstStyle/>
          <a:p>
            <a:fld id="{3ACD1EC8-6F57-41A7-99F1-FEDB2874BA2B}" type="slidenum">
              <a:rPr lang="zh-CN" altLang="en-US" smtClean="0"/>
              <a:t>10</a:t>
            </a:fld>
            <a:endParaRPr lang="zh-CN" altLang="en-US"/>
          </a:p>
        </p:txBody>
      </p:sp>
      <p:sp>
        <p:nvSpPr>
          <p:cNvPr id="13" name="文本框 12">
            <a:extLst>
              <a:ext uri="{FF2B5EF4-FFF2-40B4-BE49-F238E27FC236}">
                <a16:creationId xmlns:a16="http://schemas.microsoft.com/office/drawing/2014/main" id="{C97A7A0D-E117-DAE8-C33A-6C07B9E2996F}"/>
              </a:ext>
            </a:extLst>
          </p:cNvPr>
          <p:cNvSpPr txBox="1"/>
          <p:nvPr/>
        </p:nvSpPr>
        <p:spPr>
          <a:xfrm>
            <a:off x="482599" y="1157904"/>
            <a:ext cx="6361261" cy="501675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Refusal Steering Vectors Calculation: </a:t>
            </a:r>
          </a:p>
          <a:p>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AdvBench</a:t>
            </a:r>
            <a:r>
              <a:rPr lang="en-US" altLang="zh-CN" sz="2000" dirty="0">
                <a:latin typeface="Times New Roman" panose="02020603050405020304" pitchFamily="18" charset="0"/>
                <a:cs typeface="Times New Roman" panose="02020603050405020304" pitchFamily="18" charset="0"/>
              </a:rPr>
              <a:t> (sample 64) as the harmful queries and </a:t>
            </a:r>
            <a:r>
              <a:rPr lang="en-US" altLang="zh-CN" sz="2000" dirty="0" err="1">
                <a:latin typeface="Times New Roman" panose="02020603050405020304" pitchFamily="18" charset="0"/>
                <a:cs typeface="Times New Roman" panose="02020603050405020304" pitchFamily="18" charset="0"/>
              </a:rPr>
              <a:t>TruthfulQA</a:t>
            </a:r>
            <a:r>
              <a:rPr lang="en-US" altLang="zh-CN" sz="2000" dirty="0">
                <a:latin typeface="Times New Roman" panose="02020603050405020304" pitchFamily="18" charset="0"/>
                <a:cs typeface="Times New Roman" panose="02020603050405020304" pitchFamily="18" charset="0"/>
              </a:rPr>
              <a:t> (sample 64) as the benign ones to generate the refusal steering vectors</a:t>
            </a:r>
          </a:p>
          <a:p>
            <a:endParaRPr lang="en-US" altLang="zh-CN" sz="2000" dirty="0">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fr-FR" altLang="zh-CN" sz="2000" b="1" dirty="0">
                <a:latin typeface="Times New Roman" panose="02020603050405020304" pitchFamily="18" charset="0"/>
                <a:cs typeface="Times New Roman" panose="02020603050405020304" pitchFamily="18" charset="0"/>
              </a:rPr>
              <a:t>Evaluation on </a:t>
            </a:r>
            <a:r>
              <a:rPr lang="en-US" altLang="zh-CN" sz="2000" b="1" dirty="0">
                <a:latin typeface="Times New Roman" panose="02020603050405020304" pitchFamily="18" charset="0"/>
                <a:cs typeface="Times New Roman" panose="02020603050405020304" pitchFamily="18" charset="0"/>
              </a:rPr>
              <a:t>E</a:t>
            </a:r>
            <a:r>
              <a:rPr lang="fr-FR" altLang="zh-CN" sz="2000" b="1" dirty="0">
                <a:latin typeface="Times New Roman" panose="02020603050405020304" pitchFamily="18" charset="0"/>
                <a:cs typeface="Times New Roman" panose="02020603050405020304" pitchFamily="18" charset="0"/>
              </a:rPr>
              <a:t>xaggerated </a:t>
            </a:r>
            <a:r>
              <a:rPr lang="en-US" altLang="zh-CN" sz="2000" b="1" dirty="0">
                <a:latin typeface="Times New Roman" panose="02020603050405020304" pitchFamily="18" charset="0"/>
                <a:cs typeface="Times New Roman" panose="02020603050405020304" pitchFamily="18" charset="0"/>
              </a:rPr>
              <a:t>S</a:t>
            </a:r>
            <a:r>
              <a:rPr lang="fr-FR" altLang="zh-CN" sz="2000" b="1" dirty="0">
                <a:latin typeface="Times New Roman" panose="02020603050405020304" pitchFamily="18" charset="0"/>
                <a:cs typeface="Times New Roman" panose="02020603050405020304" pitchFamily="18" charset="0"/>
              </a:rPr>
              <a:t>afety </a:t>
            </a:r>
            <a:r>
              <a:rPr lang="en-US" altLang="zh-CN" sz="2000" b="1" dirty="0">
                <a:latin typeface="Times New Roman" panose="02020603050405020304" pitchFamily="18" charset="0"/>
                <a:cs typeface="Times New Roman" panose="02020603050405020304" pitchFamily="18" charset="0"/>
              </a:rPr>
              <a:t>Mitigation: </a:t>
            </a:r>
          </a:p>
          <a:p>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XSTest</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OKTest</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Evaluation on the Maintenance of Adequate Safety:</a:t>
            </a:r>
            <a:r>
              <a:rPr lang="zh-CN" altLang="en-US"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RepE</a:t>
            </a:r>
            <a:r>
              <a:rPr lang="en-US" altLang="zh-CN" sz="2000" dirty="0">
                <a:latin typeface="Times New Roman" panose="02020603050405020304" pitchFamily="18" charset="0"/>
                <a:cs typeface="Times New Roman" panose="02020603050405020304" pitchFamily="18" charset="0"/>
              </a:rPr>
              <a:t>-Data, the remaining </a:t>
            </a:r>
            <a:r>
              <a:rPr lang="en-US" altLang="zh-CN" sz="2000" dirty="0" err="1">
                <a:latin typeface="Times New Roman" panose="02020603050405020304" pitchFamily="18" charset="0"/>
                <a:cs typeface="Times New Roman" panose="02020603050405020304" pitchFamily="18" charset="0"/>
              </a:rPr>
              <a:t>AdvBench</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MaliciousInstruct</a:t>
            </a:r>
            <a:r>
              <a:rPr lang="en-US" altLang="zh-CN" sz="2000" dirty="0">
                <a:latin typeface="Times New Roman" panose="02020603050405020304" pitchFamily="18" charset="0"/>
                <a:cs typeface="Times New Roman" panose="02020603050405020304" pitchFamily="18" charset="0"/>
              </a:rPr>
              <a:t> </a:t>
            </a:r>
          </a:p>
          <a:p>
            <a:endParaRPr lang="en-US" altLang="zh-CN" sz="2000" dirty="0">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Evaluation on the </a:t>
            </a:r>
            <a:r>
              <a:rPr lang="fr-FR" altLang="zh-CN" sz="2000" b="1" dirty="0">
                <a:latin typeface="Times New Roman" panose="02020603050405020304" pitchFamily="18" charset="0"/>
                <a:cs typeface="Times New Roman" panose="02020603050405020304" pitchFamily="18" charset="0"/>
              </a:rPr>
              <a:t>General Model Capability</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 </a:t>
            </a:r>
            <a:endParaRPr lang="en-US" altLang="zh-CN" sz="2000" b="1" dirty="0">
              <a:latin typeface="Times New Roman" panose="02020603050405020304" pitchFamily="18" charset="0"/>
              <a:cs typeface="Times New Roman" panose="02020603050405020304" pitchFamily="18" charset="0"/>
            </a:endParaRPr>
          </a:p>
          <a:p>
            <a:pPr>
              <a:spcAft>
                <a:spcPts val="1200"/>
              </a:spcAft>
            </a:pPr>
            <a:r>
              <a:rPr lang="en-US" altLang="zh-CN" sz="2000" dirty="0">
                <a:latin typeface="Times New Roman" panose="02020603050405020304" pitchFamily="18" charset="0"/>
                <a:cs typeface="Times New Roman" panose="02020603050405020304" pitchFamily="18" charset="0"/>
              </a:rPr>
              <a:t>     MMLU, </a:t>
            </a:r>
            <a:r>
              <a:rPr lang="en-US" altLang="zh-CN" sz="2000" dirty="0" err="1">
                <a:latin typeface="Times New Roman" panose="02020603050405020304" pitchFamily="18" charset="0"/>
                <a:cs typeface="Times New Roman" panose="02020603050405020304" pitchFamily="18" charset="0"/>
              </a:rPr>
              <a:t>XSum</a:t>
            </a:r>
            <a:r>
              <a:rPr lang="en-US" altLang="zh-CN" sz="2000" dirty="0">
                <a:latin typeface="Times New Roman" panose="02020603050405020304" pitchFamily="18" charset="0"/>
                <a:cs typeface="Times New Roman" panose="02020603050405020304" pitchFamily="18" charset="0"/>
              </a:rPr>
              <a:t>, WikiText-2 and C4 </a:t>
            </a:r>
            <a:br>
              <a:rPr lang="en-US" altLang="zh-CN" sz="2000" dirty="0">
                <a:latin typeface="Times New Roman" panose="02020603050405020304" pitchFamily="18" charset="0"/>
                <a:cs typeface="Times New Roman" panose="02020603050405020304" pitchFamily="18" charset="0"/>
              </a:rPr>
            </a:br>
            <a:endParaRPr lang="en-US" altLang="zh-CN" sz="20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F2117B2-1340-3E18-375D-234E3E47B963}"/>
              </a:ext>
            </a:extLst>
          </p:cNvPr>
          <p:cNvSpPr txBox="1"/>
          <p:nvPr/>
        </p:nvSpPr>
        <p:spPr>
          <a:xfrm>
            <a:off x="7167774" y="1157904"/>
            <a:ext cx="4719425" cy="258532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Baselines: </a:t>
            </a:r>
          </a:p>
          <a:p>
            <a:r>
              <a:rPr lang="en-US" altLang="zh-CN" sz="2000" dirty="0">
                <a:latin typeface="Times New Roman" panose="02020603050405020304" pitchFamily="18" charset="0"/>
                <a:cs typeface="Times New Roman" panose="02020603050405020304" pitchFamily="18" charset="0"/>
              </a:rPr>
              <a:t>      two </a:t>
            </a:r>
            <a:r>
              <a:rPr lang="en-US" altLang="zh-CN" sz="2000" b="1" dirty="0">
                <a:latin typeface="Times New Roman" panose="02020603050405020304" pitchFamily="18" charset="0"/>
                <a:cs typeface="Times New Roman" panose="02020603050405020304" pitchFamily="18" charset="0"/>
              </a:rPr>
              <a:t>training-free</a:t>
            </a:r>
            <a:r>
              <a:rPr lang="en-US" altLang="zh-CN" sz="2000" dirty="0">
                <a:latin typeface="Times New Roman" panose="02020603050405020304" pitchFamily="18" charset="0"/>
                <a:cs typeface="Times New Roman" panose="02020603050405020304" pitchFamily="18" charset="0"/>
              </a:rPr>
              <a:t> methods: </a:t>
            </a:r>
          </a:p>
          <a:p>
            <a:r>
              <a:rPr lang="en-US" altLang="zh-CN" sz="2000" dirty="0">
                <a:latin typeface="Times New Roman" panose="02020603050405020304" pitchFamily="18" charset="0"/>
                <a:cs typeface="Times New Roman" panose="02020603050405020304" pitchFamily="18" charset="0"/>
              </a:rPr>
              <a:t>       (1) Prompt (</a:t>
            </a:r>
            <a:r>
              <a:rPr lang="en-US" altLang="zh-CN" sz="2000" dirty="0" err="1">
                <a:latin typeface="Times New Roman" panose="02020603050405020304" pitchFamily="18" charset="0"/>
                <a:cs typeface="Times New Roman" panose="02020603050405020304" pitchFamily="18" charset="0"/>
              </a:rPr>
              <a:t>Bhalani</a:t>
            </a:r>
            <a:r>
              <a:rPr lang="en-US" altLang="zh-CN" sz="2000" dirty="0">
                <a:latin typeface="Times New Roman" panose="02020603050405020304" pitchFamily="18" charset="0"/>
                <a:cs typeface="Times New Roman" panose="02020603050405020304" pitchFamily="18" charset="0"/>
              </a:rPr>
              <a:t> and Ray 2024) </a:t>
            </a:r>
          </a:p>
          <a:p>
            <a:pPr>
              <a:lnSpc>
                <a:spcPct val="80000"/>
              </a:lnSpc>
            </a:pPr>
            <a:r>
              <a:rPr lang="en-US" altLang="zh-CN" sz="2000" dirty="0">
                <a:latin typeface="Times New Roman" panose="02020603050405020304" pitchFamily="18" charset="0"/>
                <a:cs typeface="Times New Roman" panose="02020603050405020304" pitchFamily="18" charset="0"/>
              </a:rPr>
              <a:t>       (2) Self-CD (Shi et al. 2024)</a:t>
            </a:r>
            <a:br>
              <a:rPr lang="en-US" altLang="zh-CN" sz="2000" dirty="0">
                <a:latin typeface="Times New Roman" panose="02020603050405020304" pitchFamily="18" charset="0"/>
                <a:cs typeface="Times New Roman" panose="02020603050405020304" pitchFamily="18" charset="0"/>
              </a:rPr>
            </a:b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two </a:t>
            </a:r>
            <a:r>
              <a:rPr lang="en-US" altLang="zh-CN" sz="2000" b="1" dirty="0">
                <a:latin typeface="Times New Roman" panose="02020603050405020304" pitchFamily="18" charset="0"/>
                <a:cs typeface="Times New Roman" panose="02020603050405020304" pitchFamily="18" charset="0"/>
              </a:rPr>
              <a:t>training-required</a:t>
            </a:r>
            <a:r>
              <a:rPr lang="en-US" altLang="zh-CN" sz="2000" dirty="0">
                <a:latin typeface="Times New Roman" panose="02020603050405020304" pitchFamily="18" charset="0"/>
                <a:cs typeface="Times New Roman" panose="02020603050405020304" pitchFamily="18" charset="0"/>
              </a:rPr>
              <a:t> methods: </a:t>
            </a:r>
          </a:p>
          <a:p>
            <a:r>
              <a:rPr lang="en-US" altLang="zh-CN" sz="2000" dirty="0">
                <a:latin typeface="Times New Roman" panose="02020603050405020304" pitchFamily="18" charset="0"/>
                <a:cs typeface="Times New Roman" panose="02020603050405020304" pitchFamily="18" charset="0"/>
              </a:rPr>
              <a:t>       (1) </a:t>
            </a:r>
            <a:r>
              <a:rPr lang="en-US" altLang="zh-CN" sz="2000" dirty="0" err="1">
                <a:latin typeface="Times New Roman" panose="02020603050405020304" pitchFamily="18" charset="0"/>
                <a:cs typeface="Times New Roman" panose="02020603050405020304" pitchFamily="18" charset="0"/>
              </a:rPr>
              <a:t>SafeDecoding</a:t>
            </a:r>
            <a:r>
              <a:rPr lang="en-US" altLang="zh-CN" sz="2000" dirty="0">
                <a:latin typeface="Times New Roman" panose="02020603050405020304" pitchFamily="18" charset="0"/>
                <a:cs typeface="Times New Roman" panose="02020603050405020304" pitchFamily="18" charset="0"/>
              </a:rPr>
              <a:t> (Xu et al. 2024)</a:t>
            </a:r>
          </a:p>
          <a:p>
            <a:r>
              <a:rPr lang="en-US" altLang="zh-CN" sz="2000" dirty="0">
                <a:latin typeface="Times New Roman" panose="02020603050405020304" pitchFamily="18" charset="0"/>
                <a:cs typeface="Times New Roman" panose="02020603050405020304" pitchFamily="18" charset="0"/>
              </a:rPr>
              <a:t>       (2) DRO (Zheng et al. 2024)</a:t>
            </a:r>
          </a:p>
        </p:txBody>
      </p:sp>
      <p:cxnSp>
        <p:nvCxnSpPr>
          <p:cNvPr id="15" name="直接连接符 14">
            <a:extLst>
              <a:ext uri="{FF2B5EF4-FFF2-40B4-BE49-F238E27FC236}">
                <a16:creationId xmlns:a16="http://schemas.microsoft.com/office/drawing/2014/main" id="{62EA237E-BB2B-C960-0129-E1D626AAD899}"/>
              </a:ext>
            </a:extLst>
          </p:cNvPr>
          <p:cNvCxnSpPr/>
          <p:nvPr/>
        </p:nvCxnSpPr>
        <p:spPr>
          <a:xfrm>
            <a:off x="6843860" y="980388"/>
            <a:ext cx="0" cy="5354424"/>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cxnSp>
        <p:nvCxnSpPr>
          <p:cNvPr id="16" name="直接连接符 15">
            <a:extLst>
              <a:ext uri="{FF2B5EF4-FFF2-40B4-BE49-F238E27FC236}">
                <a16:creationId xmlns:a16="http://schemas.microsoft.com/office/drawing/2014/main" id="{0B857F52-A71C-4A05-8BA0-0EDE0E7AE14D}"/>
              </a:ext>
            </a:extLst>
          </p:cNvPr>
          <p:cNvCxnSpPr>
            <a:cxnSpLocks/>
          </p:cNvCxnSpPr>
          <p:nvPr/>
        </p:nvCxnSpPr>
        <p:spPr>
          <a:xfrm>
            <a:off x="6919274" y="3978112"/>
            <a:ext cx="4967925" cy="0"/>
          </a:xfrm>
          <a:prstGeom prst="line">
            <a:avLst/>
          </a:prstGeom>
          <a:ln w="28575">
            <a:prstDash val="dash"/>
          </a:ln>
        </p:spPr>
        <p:style>
          <a:lnRef idx="3">
            <a:schemeClr val="accent1"/>
          </a:lnRef>
          <a:fillRef idx="0">
            <a:schemeClr val="accent1"/>
          </a:fillRef>
          <a:effectRef idx="2">
            <a:schemeClr val="accent1"/>
          </a:effectRef>
          <a:fontRef idx="minor">
            <a:schemeClr val="tx1"/>
          </a:fontRef>
        </p:style>
      </p:cxnSp>
      <p:sp>
        <p:nvSpPr>
          <p:cNvPr id="20" name="文本框 19">
            <a:extLst>
              <a:ext uri="{FF2B5EF4-FFF2-40B4-BE49-F238E27FC236}">
                <a16:creationId xmlns:a16="http://schemas.microsoft.com/office/drawing/2014/main" id="{35B336DF-7A03-E77F-A219-D62C58C82FFC}"/>
              </a:ext>
            </a:extLst>
          </p:cNvPr>
          <p:cNvSpPr txBox="1"/>
          <p:nvPr/>
        </p:nvSpPr>
        <p:spPr>
          <a:xfrm>
            <a:off x="7167774" y="4235670"/>
            <a:ext cx="4950572" cy="1938992"/>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altLang="zh-CN" sz="2000" b="1" dirty="0">
                <a:latin typeface="Times New Roman" panose="02020603050405020304" pitchFamily="18" charset="0"/>
                <a:cs typeface="Times New Roman" panose="02020603050405020304" pitchFamily="18" charset="0"/>
              </a:rPr>
              <a:t>Evaluation Metrics:</a:t>
            </a:r>
          </a:p>
          <a:p>
            <a:r>
              <a:rPr lang="en-US" altLang="zh-CN" sz="2000" dirty="0">
                <a:latin typeface="Times New Roman" panose="02020603050405020304" pitchFamily="18" charset="0"/>
                <a:cs typeface="Times New Roman" panose="02020603050405020304" pitchFamily="18" charset="0"/>
              </a:rPr>
              <a:t>     For safety and exaggerated safety:</a:t>
            </a:r>
          </a:p>
          <a:p>
            <a:pPr>
              <a:spcAft>
                <a:spcPts val="600"/>
              </a:spcAft>
            </a:pPr>
            <a:r>
              <a:rPr lang="en-US" altLang="zh-CN" sz="2000" dirty="0">
                <a:latin typeface="Times New Roman" panose="02020603050405020304" pitchFamily="18" charset="0"/>
                <a:cs typeface="Times New Roman" panose="02020603050405020304" pitchFamily="18" charset="0"/>
              </a:rPr>
              <a:t>     Refusal Rate = the ratio of queries rejected. </a:t>
            </a:r>
          </a:p>
          <a:p>
            <a:pPr>
              <a:spcAft>
                <a:spcPts val="600"/>
              </a:spcAft>
            </a:pPr>
            <a:r>
              <a:rPr lang="en-US" altLang="zh-CN" sz="2000" dirty="0">
                <a:latin typeface="Times New Roman" panose="02020603050405020304" pitchFamily="18" charset="0"/>
                <a:cs typeface="Times New Roman" panose="02020603050405020304" pitchFamily="18" charset="0"/>
              </a:rPr>
              <a:t>     For </a:t>
            </a:r>
            <a:r>
              <a:rPr lang="en-US" altLang="zh-CN" sz="2000" dirty="0" err="1">
                <a:latin typeface="Times New Roman" panose="02020603050405020304" pitchFamily="18" charset="0"/>
                <a:cs typeface="Times New Roman" panose="02020603050405020304" pitchFamily="18" charset="0"/>
              </a:rPr>
              <a:t>Xsum</a:t>
            </a:r>
            <a:r>
              <a:rPr lang="en-US" altLang="zh-CN" sz="2000" dirty="0">
                <a:latin typeface="Times New Roman" panose="02020603050405020304" pitchFamily="18" charset="0"/>
                <a:cs typeface="Times New Roman" panose="02020603050405020304" pitchFamily="18" charset="0"/>
              </a:rPr>
              <a:t> summarization: ROUGE-1/2/L</a:t>
            </a:r>
          </a:p>
          <a:p>
            <a:r>
              <a:rPr lang="en-US" altLang="zh-CN" sz="2000" dirty="0">
                <a:latin typeface="Times New Roman" panose="02020603050405020304" pitchFamily="18" charset="0"/>
                <a:cs typeface="Times New Roman" panose="02020603050405020304" pitchFamily="18" charset="0"/>
              </a:rPr>
              <a:t>     For MMLU: accuracy</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5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61D4C-470F-37AB-AE7E-5E49C81E45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E59097E-A6A1-766F-5CBA-84C055AB549E}"/>
              </a:ext>
            </a:extLst>
          </p:cNvPr>
          <p:cNvSpPr>
            <a:spLocks noGrp="1"/>
          </p:cNvSpPr>
          <p:nvPr>
            <p:ph type="title"/>
          </p:nvPr>
        </p:nvSpPr>
        <p:spPr>
          <a:xfrm>
            <a:off x="482600" y="136525"/>
            <a:ext cx="5382491" cy="615159"/>
          </a:xfrm>
        </p:spPr>
        <p:txBody>
          <a:bodyPr/>
          <a:lstStyle/>
          <a:p>
            <a:r>
              <a:rPr lang="fr-FR" altLang="zh-CN" dirty="0">
                <a:latin typeface="Times New Roman" panose="02020603050405020304" pitchFamily="18" charset="0"/>
                <a:cs typeface="Times New Roman" panose="02020603050405020304" pitchFamily="18" charset="0"/>
              </a:rPr>
              <a:t>Evaluation on SCANS</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E9F2B21E-103C-7DAF-842C-939FAE689BEE}"/>
              </a:ext>
            </a:extLst>
          </p:cNvPr>
          <p:cNvSpPr>
            <a:spLocks noGrp="1"/>
          </p:cNvSpPr>
          <p:nvPr>
            <p:ph type="sldNum" sz="quarter" idx="12"/>
          </p:nvPr>
        </p:nvSpPr>
        <p:spPr/>
        <p:txBody>
          <a:bodyPr/>
          <a:lstStyle/>
          <a:p>
            <a:fld id="{3ACD1EC8-6F57-41A7-99F1-FEDB2874BA2B}" type="slidenum">
              <a:rPr lang="zh-CN" altLang="en-US" smtClean="0"/>
              <a:t>11</a:t>
            </a:fld>
            <a:endParaRPr lang="zh-CN" altLang="en-US"/>
          </a:p>
        </p:txBody>
      </p:sp>
      <p:sp>
        <p:nvSpPr>
          <p:cNvPr id="10" name="文本框 9">
            <a:extLst>
              <a:ext uri="{FF2B5EF4-FFF2-40B4-BE49-F238E27FC236}">
                <a16:creationId xmlns:a16="http://schemas.microsoft.com/office/drawing/2014/main" id="{EE0D6A54-81F3-B51E-536E-5984F20304E3}"/>
              </a:ext>
            </a:extLst>
          </p:cNvPr>
          <p:cNvSpPr txBox="1"/>
          <p:nvPr/>
        </p:nvSpPr>
        <p:spPr>
          <a:xfrm>
            <a:off x="8776901" y="1575336"/>
            <a:ext cx="3094420" cy="1323439"/>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SCANS decreases </a:t>
            </a:r>
            <a:r>
              <a:rPr lang="en-US" altLang="zh-CN" sz="2000" b="1" dirty="0">
                <a:latin typeface="Times New Roman" panose="02020603050405020304" pitchFamily="18" charset="0"/>
                <a:cs typeface="Times New Roman" panose="02020603050405020304" pitchFamily="18" charset="0"/>
              </a:rPr>
              <a:t>24.7%</a:t>
            </a:r>
            <a:r>
              <a:rPr lang="en-US" altLang="zh-CN" sz="2000" dirty="0">
                <a:latin typeface="Times New Roman" panose="02020603050405020304" pitchFamily="18" charset="0"/>
                <a:cs typeface="Times New Roman" panose="02020603050405020304" pitchFamily="18" charset="0"/>
              </a:rPr>
              <a:t> and </a:t>
            </a:r>
            <a:r>
              <a:rPr lang="en-US" altLang="zh-CN" sz="2000" b="1" dirty="0">
                <a:latin typeface="Times New Roman" panose="02020603050405020304" pitchFamily="18" charset="0"/>
                <a:cs typeface="Times New Roman" panose="02020603050405020304" pitchFamily="18" charset="0"/>
              </a:rPr>
              <a:t>26.3%</a:t>
            </a:r>
            <a:r>
              <a:rPr lang="en-US" altLang="zh-CN" sz="2000" dirty="0">
                <a:latin typeface="Times New Roman" panose="02020603050405020304" pitchFamily="18" charset="0"/>
                <a:cs typeface="Times New Roman" panose="02020603050405020304" pitchFamily="18" charset="0"/>
              </a:rPr>
              <a:t> of false refusal on safe queries from </a:t>
            </a:r>
            <a:r>
              <a:rPr lang="en-US" altLang="zh-CN" sz="2000" dirty="0" err="1">
                <a:latin typeface="Times New Roman" panose="02020603050405020304" pitchFamily="18" charset="0"/>
                <a:cs typeface="Times New Roman" panose="02020603050405020304" pitchFamily="18" charset="0"/>
              </a:rPr>
              <a:t>XSTest</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OKTest</a:t>
            </a:r>
            <a:r>
              <a:rPr lang="en-US" altLang="zh-CN" sz="2000" dirty="0">
                <a:latin typeface="Times New Roman" panose="02020603050405020304" pitchFamily="18" charset="0"/>
                <a:cs typeface="Times New Roman" panose="02020603050405020304" pitchFamily="18" charset="0"/>
              </a:rPr>
              <a:t> on average. </a:t>
            </a:r>
            <a:endParaRPr lang="zh-CN" altLang="en-US" sz="2000" dirty="0">
              <a:latin typeface="Times New Roman" panose="02020603050405020304" pitchFamily="18" charset="0"/>
              <a:cs typeface="Times New Roman" panose="02020603050405020304" pitchFamily="18" charset="0"/>
            </a:endParaRPr>
          </a:p>
        </p:txBody>
      </p:sp>
      <p:sp>
        <p:nvSpPr>
          <p:cNvPr id="11" name="矩形: 圆角 10">
            <a:extLst>
              <a:ext uri="{FF2B5EF4-FFF2-40B4-BE49-F238E27FC236}">
                <a16:creationId xmlns:a16="http://schemas.microsoft.com/office/drawing/2014/main" id="{1E0D0274-5EB1-DD65-3655-11FA533CE34A}"/>
              </a:ext>
            </a:extLst>
          </p:cNvPr>
          <p:cNvSpPr/>
          <p:nvPr/>
        </p:nvSpPr>
        <p:spPr>
          <a:xfrm>
            <a:off x="8675134" y="1391548"/>
            <a:ext cx="3196187" cy="1691017"/>
          </a:xfrm>
          <a:prstGeom prst="roundRect">
            <a:avLst>
              <a:gd name="adj" fmla="val 12330"/>
            </a:avLst>
          </a:prstGeom>
          <a:noFill/>
          <a:ln w="28575">
            <a:solidFill>
              <a:srgbClr val="C0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53AF7AAC-6557-CF0D-6FCA-66E183AA4D53}"/>
              </a:ext>
            </a:extLst>
          </p:cNvPr>
          <p:cNvPicPr>
            <a:picLocks noChangeAspect="1"/>
          </p:cNvPicPr>
          <p:nvPr/>
        </p:nvPicPr>
        <p:blipFill>
          <a:blip r:embed="rId3"/>
          <a:stretch>
            <a:fillRect/>
          </a:stretch>
        </p:blipFill>
        <p:spPr>
          <a:xfrm>
            <a:off x="482600" y="1110425"/>
            <a:ext cx="7937826" cy="5279077"/>
          </a:xfrm>
          <a:prstGeom prst="rect">
            <a:avLst/>
          </a:prstGeom>
        </p:spPr>
      </p:pic>
      <p:sp>
        <p:nvSpPr>
          <p:cNvPr id="5" name="文本框 4">
            <a:extLst>
              <a:ext uri="{FF2B5EF4-FFF2-40B4-BE49-F238E27FC236}">
                <a16:creationId xmlns:a16="http://schemas.microsoft.com/office/drawing/2014/main" id="{13CC9DE0-82E5-55DD-8B12-88D04D8EEB57}"/>
              </a:ext>
            </a:extLst>
          </p:cNvPr>
          <p:cNvSpPr txBox="1"/>
          <p:nvPr/>
        </p:nvSpPr>
        <p:spPr>
          <a:xfrm>
            <a:off x="8538428" y="3959193"/>
            <a:ext cx="3523078" cy="1323439"/>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Results on </a:t>
            </a:r>
            <a:r>
              <a:rPr lang="en-US" altLang="zh-CN" sz="2000" dirty="0" err="1">
                <a:latin typeface="Times New Roman" panose="02020603050405020304" pitchFamily="18" charset="0"/>
                <a:cs typeface="Times New Roman" panose="02020603050405020304" pitchFamily="18" charset="0"/>
              </a:rPr>
              <a:t>AdvBench</a:t>
            </a:r>
            <a:r>
              <a:rPr lang="en-US" altLang="zh-CN" sz="2000" dirty="0">
                <a:latin typeface="Times New Roman" panose="02020603050405020304" pitchFamily="18" charset="0"/>
                <a:cs typeface="Times New Roman" panose="02020603050405020304" pitchFamily="18" charset="0"/>
              </a:rPr>
              <a:t> and Malicious demonstrate that SCANS has almost no influence on adequate safety </a:t>
            </a:r>
            <a:r>
              <a:rPr lang="fr-FR" altLang="zh-CN" sz="2000" dirty="0">
                <a:latin typeface="Times New Roman" panose="02020603050405020304" pitchFamily="18" charset="0"/>
                <a:cs typeface="Times New Roman" panose="02020603050405020304" pitchFamily="18" charset="0"/>
              </a:rPr>
              <a:t>maintenance. </a:t>
            </a:r>
            <a:endParaRPr lang="zh-CN" altLang="en-US" sz="2000" dirty="0">
              <a:latin typeface="Times New Roman" panose="02020603050405020304" pitchFamily="18" charset="0"/>
              <a:cs typeface="Times New Roman" panose="02020603050405020304" pitchFamily="18" charset="0"/>
            </a:endParaRPr>
          </a:p>
        </p:txBody>
      </p:sp>
      <p:sp>
        <p:nvSpPr>
          <p:cNvPr id="6" name="矩形: 圆角 5">
            <a:extLst>
              <a:ext uri="{FF2B5EF4-FFF2-40B4-BE49-F238E27FC236}">
                <a16:creationId xmlns:a16="http://schemas.microsoft.com/office/drawing/2014/main" id="{6D85CD83-65CE-F238-EBA2-227ABFD3F0EC}"/>
              </a:ext>
            </a:extLst>
          </p:cNvPr>
          <p:cNvSpPr/>
          <p:nvPr/>
        </p:nvSpPr>
        <p:spPr>
          <a:xfrm>
            <a:off x="8420426" y="3775403"/>
            <a:ext cx="3605134" cy="1691017"/>
          </a:xfrm>
          <a:prstGeom prst="roundRect">
            <a:avLst>
              <a:gd name="adj" fmla="val 12330"/>
            </a:avLst>
          </a:prstGeom>
          <a:noFill/>
          <a:ln w="28575">
            <a:solidFill>
              <a:srgbClr val="44659F"/>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901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C49C-BABE-F8B0-54E9-EC883D8BA4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E7DC75-6BBC-286E-6B6D-945683CA3EB6}"/>
              </a:ext>
            </a:extLst>
          </p:cNvPr>
          <p:cNvSpPr>
            <a:spLocks noGrp="1"/>
          </p:cNvSpPr>
          <p:nvPr>
            <p:ph type="title"/>
          </p:nvPr>
        </p:nvSpPr>
        <p:spPr>
          <a:xfrm>
            <a:off x="482600" y="136525"/>
            <a:ext cx="5474855" cy="615159"/>
          </a:xfrm>
        </p:spPr>
        <p:txBody>
          <a:bodyPr/>
          <a:lstStyle/>
          <a:p>
            <a:r>
              <a:rPr lang="fr-FR" altLang="zh-CN" dirty="0">
                <a:latin typeface="Times New Roman" panose="02020603050405020304" pitchFamily="18" charset="0"/>
                <a:cs typeface="Times New Roman" panose="02020603050405020304" pitchFamily="18" charset="0"/>
              </a:rPr>
              <a:t>Evaluation on SCANS </a:t>
            </a:r>
            <a:endParaRPr lang="zh-CN" altLang="en-US" dirty="0"/>
          </a:p>
        </p:txBody>
      </p:sp>
      <p:sp>
        <p:nvSpPr>
          <p:cNvPr id="3" name="灯片编号占位符 2">
            <a:extLst>
              <a:ext uri="{FF2B5EF4-FFF2-40B4-BE49-F238E27FC236}">
                <a16:creationId xmlns:a16="http://schemas.microsoft.com/office/drawing/2014/main" id="{0DD89FF2-64BD-E691-8478-27C6EDF787D8}"/>
              </a:ext>
            </a:extLst>
          </p:cNvPr>
          <p:cNvSpPr>
            <a:spLocks noGrp="1"/>
          </p:cNvSpPr>
          <p:nvPr>
            <p:ph type="sldNum" sz="quarter" idx="12"/>
          </p:nvPr>
        </p:nvSpPr>
        <p:spPr/>
        <p:txBody>
          <a:bodyPr/>
          <a:lstStyle/>
          <a:p>
            <a:fld id="{3ACD1EC8-6F57-41A7-99F1-FEDB2874BA2B}" type="slidenum">
              <a:rPr lang="zh-CN" altLang="en-US" smtClean="0"/>
              <a:t>12</a:t>
            </a:fld>
            <a:endParaRPr lang="zh-CN" altLang="en-US"/>
          </a:p>
        </p:txBody>
      </p:sp>
      <p:sp>
        <p:nvSpPr>
          <p:cNvPr id="8" name="文本框 7">
            <a:extLst>
              <a:ext uri="{FF2B5EF4-FFF2-40B4-BE49-F238E27FC236}">
                <a16:creationId xmlns:a16="http://schemas.microsoft.com/office/drawing/2014/main" id="{32B52A41-C251-0730-5308-0F9A216BC341}"/>
              </a:ext>
            </a:extLst>
          </p:cNvPr>
          <p:cNvSpPr txBox="1"/>
          <p:nvPr/>
        </p:nvSpPr>
        <p:spPr>
          <a:xfrm>
            <a:off x="449891" y="1150069"/>
            <a:ext cx="4508608"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SCANS does not compromise the general model capability greatly.</a:t>
            </a:r>
          </a:p>
        </p:txBody>
      </p:sp>
      <p:sp>
        <p:nvSpPr>
          <p:cNvPr id="13" name="文本框 12">
            <a:extLst>
              <a:ext uri="{FF2B5EF4-FFF2-40B4-BE49-F238E27FC236}">
                <a16:creationId xmlns:a16="http://schemas.microsoft.com/office/drawing/2014/main" id="{10EA66F0-EAB0-46D0-863A-30887858632F}"/>
              </a:ext>
            </a:extLst>
          </p:cNvPr>
          <p:cNvSpPr txBox="1"/>
          <p:nvPr/>
        </p:nvSpPr>
        <p:spPr>
          <a:xfrm>
            <a:off x="7693527" y="1196235"/>
            <a:ext cx="4316221" cy="707886"/>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SCANS requires minor extra cost in inference time and GPU memory. </a:t>
            </a:r>
          </a:p>
        </p:txBody>
      </p:sp>
      <p:pic>
        <p:nvPicPr>
          <p:cNvPr id="9" name="图片 8">
            <a:extLst>
              <a:ext uri="{FF2B5EF4-FFF2-40B4-BE49-F238E27FC236}">
                <a16:creationId xmlns:a16="http://schemas.microsoft.com/office/drawing/2014/main" id="{3CA2D59D-0B55-DA29-7A3B-D51D1467C886}"/>
              </a:ext>
            </a:extLst>
          </p:cNvPr>
          <p:cNvPicPr>
            <a:picLocks noChangeAspect="1"/>
          </p:cNvPicPr>
          <p:nvPr/>
        </p:nvPicPr>
        <p:blipFill>
          <a:blip r:embed="rId3"/>
          <a:stretch>
            <a:fillRect/>
          </a:stretch>
        </p:blipFill>
        <p:spPr>
          <a:xfrm>
            <a:off x="7916615" y="2020604"/>
            <a:ext cx="3885760" cy="1274404"/>
          </a:xfrm>
          <a:prstGeom prst="rect">
            <a:avLst/>
          </a:prstGeom>
        </p:spPr>
      </p:pic>
      <p:pic>
        <p:nvPicPr>
          <p:cNvPr id="14" name="图片 13">
            <a:extLst>
              <a:ext uri="{FF2B5EF4-FFF2-40B4-BE49-F238E27FC236}">
                <a16:creationId xmlns:a16="http://schemas.microsoft.com/office/drawing/2014/main" id="{38765CDA-8158-6A0C-07C2-DFC85D9CC7FA}"/>
              </a:ext>
            </a:extLst>
          </p:cNvPr>
          <p:cNvPicPr>
            <a:picLocks noChangeAspect="1"/>
          </p:cNvPicPr>
          <p:nvPr/>
        </p:nvPicPr>
        <p:blipFill>
          <a:blip r:embed="rId4"/>
          <a:stretch>
            <a:fillRect/>
          </a:stretch>
        </p:blipFill>
        <p:spPr>
          <a:xfrm>
            <a:off x="482600" y="1998005"/>
            <a:ext cx="7085268" cy="2466061"/>
          </a:xfrm>
          <a:prstGeom prst="rect">
            <a:avLst/>
          </a:prstGeom>
        </p:spPr>
      </p:pic>
      <p:pic>
        <p:nvPicPr>
          <p:cNvPr id="16" name="图片 15">
            <a:extLst>
              <a:ext uri="{FF2B5EF4-FFF2-40B4-BE49-F238E27FC236}">
                <a16:creationId xmlns:a16="http://schemas.microsoft.com/office/drawing/2014/main" id="{EF482689-C2EF-9012-FB3A-9090BAED608A}"/>
              </a:ext>
            </a:extLst>
          </p:cNvPr>
          <p:cNvPicPr>
            <a:picLocks noChangeAspect="1"/>
          </p:cNvPicPr>
          <p:nvPr/>
        </p:nvPicPr>
        <p:blipFill>
          <a:blip r:embed="rId5"/>
          <a:stretch>
            <a:fillRect/>
          </a:stretch>
        </p:blipFill>
        <p:spPr>
          <a:xfrm>
            <a:off x="4894468" y="4792623"/>
            <a:ext cx="6579758" cy="1669491"/>
          </a:xfrm>
          <a:prstGeom prst="rect">
            <a:avLst/>
          </a:prstGeom>
        </p:spPr>
      </p:pic>
      <p:sp>
        <p:nvSpPr>
          <p:cNvPr id="17" name="文本框 16">
            <a:extLst>
              <a:ext uri="{FF2B5EF4-FFF2-40B4-BE49-F238E27FC236}">
                <a16:creationId xmlns:a16="http://schemas.microsoft.com/office/drawing/2014/main" id="{8ACEB750-3D16-BA19-101D-6C62D44A351B}"/>
              </a:ext>
            </a:extLst>
          </p:cNvPr>
          <p:cNvSpPr txBox="1"/>
          <p:nvPr/>
        </p:nvSpPr>
        <p:spPr>
          <a:xfrm>
            <a:off x="482600" y="5147946"/>
            <a:ext cx="4184246" cy="1015663"/>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Our similarity-based classification method achieves the second highest F1 score, only inferior to GPT-4.</a:t>
            </a: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7523152-8BF8-6E4F-5EA4-31DF507B4525}"/>
                  </a:ext>
                </a:extLst>
              </p:cNvPr>
              <p:cNvSpPr txBox="1"/>
              <p:nvPr/>
            </p:nvSpPr>
            <p:spPr>
              <a:xfrm>
                <a:off x="8097073" y="4086622"/>
                <a:ext cx="3808981" cy="646331"/>
              </a:xfrm>
              <a:prstGeom prst="rect">
                <a:avLst/>
              </a:prstGeom>
              <a:noFill/>
            </p:spPr>
            <p:txBody>
              <a:bodyPr wrap="square">
                <a:spAutoFit/>
              </a:bodyPr>
              <a:lstStyle/>
              <a:p>
                <a:r>
                  <a:rPr lang="fr-FR" altLang="zh-CN" sz="3600" b="1" dirty="0">
                    <a:latin typeface="Times New Roman" panose="02020603050405020304" pitchFamily="18" charset="0"/>
                    <a:ea typeface="+mj-ea"/>
                    <a:cs typeface="Times New Roman" panose="02020603050405020304" pitchFamily="18" charset="0"/>
                  </a:rPr>
                  <a:t>Analysis of </a:t>
                </a:r>
                <a14:m>
                  <m:oMath xmlns:m="http://schemas.openxmlformats.org/officeDocument/2006/math">
                    <m:r>
                      <a:rPr lang="zh-CN" altLang="fr-FR" sz="3600" b="1" i="0" smtClean="0">
                        <a:latin typeface="Cambria Math" panose="02040503050406030204" pitchFamily="18" charset="0"/>
                        <a:ea typeface="+mj-ea"/>
                        <a:cs typeface="Times New Roman" panose="02020603050405020304" pitchFamily="18" charset="0"/>
                      </a:rPr>
                      <m:t>𝛔</m:t>
                    </m:r>
                    <m:r>
                      <a:rPr lang="en-US" altLang="zh-CN" sz="3600" b="1" i="0" smtClean="0">
                        <a:latin typeface="Cambria Math" panose="02040503050406030204" pitchFamily="18" charset="0"/>
                        <a:ea typeface="+mj-ea"/>
                        <a:cs typeface="Times New Roman" panose="02020603050405020304" pitchFamily="18" charset="0"/>
                      </a:rPr>
                      <m:t>(</m:t>
                    </m:r>
                    <m:r>
                      <a:rPr lang="en-US" altLang="zh-CN" sz="3600" b="1" i="1" smtClean="0">
                        <a:latin typeface="Cambria Math" panose="02040503050406030204" pitchFamily="18" charset="0"/>
                        <a:ea typeface="+mj-ea"/>
                        <a:cs typeface="Times New Roman" panose="02020603050405020304" pitchFamily="18" charset="0"/>
                      </a:rPr>
                      <m:t>𝒒</m:t>
                    </m:r>
                    <m:r>
                      <a:rPr lang="en-US" altLang="zh-CN" sz="3600" b="1" i="0" smtClean="0">
                        <a:latin typeface="Cambria Math" panose="02040503050406030204" pitchFamily="18" charset="0"/>
                        <a:ea typeface="+mj-ea"/>
                        <a:cs typeface="Times New Roman" panose="02020603050405020304" pitchFamily="18" charset="0"/>
                      </a:rPr>
                      <m:t>)</m:t>
                    </m:r>
                  </m:oMath>
                </a14:m>
                <a:r>
                  <a:rPr lang="fr-FR" altLang="zh-CN" sz="3600" b="1" dirty="0">
                    <a:latin typeface="Times New Roman" panose="02020603050405020304" pitchFamily="18" charset="0"/>
                    <a:ea typeface="+mj-ea"/>
                    <a:cs typeface="Times New Roman" panose="02020603050405020304" pitchFamily="18" charset="0"/>
                  </a:rPr>
                  <a:t> </a:t>
                </a:r>
                <a:endParaRPr lang="zh-CN" altLang="en-US" sz="3600" b="1" dirty="0">
                  <a:latin typeface="Times New Roman" panose="02020603050405020304" pitchFamily="18" charset="0"/>
                  <a:ea typeface="+mj-ea"/>
                  <a:cs typeface="Times New Roman" panose="02020603050405020304" pitchFamily="18" charset="0"/>
                </a:endParaRPr>
              </a:p>
            </p:txBody>
          </p:sp>
        </mc:Choice>
        <mc:Fallback xmlns="">
          <p:sp>
            <p:nvSpPr>
              <p:cNvPr id="21" name="文本框 20">
                <a:extLst>
                  <a:ext uri="{FF2B5EF4-FFF2-40B4-BE49-F238E27FC236}">
                    <a16:creationId xmlns:a16="http://schemas.microsoft.com/office/drawing/2014/main" id="{87523152-8BF8-6E4F-5EA4-31DF507B4525}"/>
                  </a:ext>
                </a:extLst>
              </p:cNvPr>
              <p:cNvSpPr txBox="1">
                <a:spLocks noRot="1" noChangeAspect="1" noMove="1" noResize="1" noEditPoints="1" noAdjustHandles="1" noChangeArrowheads="1" noChangeShapeType="1" noTextEdit="1"/>
              </p:cNvSpPr>
              <p:nvPr/>
            </p:nvSpPr>
            <p:spPr>
              <a:xfrm>
                <a:off x="8097073" y="4086622"/>
                <a:ext cx="3808981" cy="646331"/>
              </a:xfrm>
              <a:prstGeom prst="rect">
                <a:avLst/>
              </a:prstGeom>
              <a:blipFill>
                <a:blip r:embed="rId6"/>
                <a:stretch>
                  <a:fillRect l="-4800" t="-15094" b="-339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833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0B0F-33EE-DCF4-32A8-1FFFC69255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88ED53-9A07-1BD5-5A21-51753DC9B8DD}"/>
              </a:ext>
            </a:extLst>
          </p:cNvPr>
          <p:cNvSpPr>
            <a:spLocks noGrp="1"/>
          </p:cNvSpPr>
          <p:nvPr>
            <p:ph type="title"/>
          </p:nvPr>
        </p:nvSpPr>
        <p:spPr>
          <a:xfrm>
            <a:off x="482600" y="136525"/>
            <a:ext cx="7423727" cy="615159"/>
          </a:xfrm>
        </p:spPr>
        <p:txBody>
          <a:bodyPr/>
          <a:lstStyle/>
          <a:p>
            <a:r>
              <a:rPr lang="fr-FR" altLang="zh-CN" dirty="0">
                <a:latin typeface="Times New Roman" panose="02020603050405020304" pitchFamily="18" charset="0"/>
                <a:cs typeface="Times New Roman" panose="02020603050405020304" pitchFamily="18" charset="0"/>
              </a:rPr>
              <a:t>Ablation Study </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6054CA15-1354-29FD-E09E-A5E6DFF6247A}"/>
              </a:ext>
            </a:extLst>
          </p:cNvPr>
          <p:cNvSpPr>
            <a:spLocks noGrp="1"/>
          </p:cNvSpPr>
          <p:nvPr>
            <p:ph type="sldNum" sz="quarter" idx="12"/>
          </p:nvPr>
        </p:nvSpPr>
        <p:spPr/>
        <p:txBody>
          <a:bodyPr/>
          <a:lstStyle/>
          <a:p>
            <a:fld id="{3ACD1EC8-6F57-41A7-99F1-FEDB2874BA2B}" type="slidenum">
              <a:rPr lang="zh-CN" altLang="en-US" smtClean="0"/>
              <a:t>13</a:t>
            </a:fld>
            <a:endParaRPr lang="zh-CN" altLang="en-US"/>
          </a:p>
        </p:txBody>
      </p:sp>
      <p:sp>
        <p:nvSpPr>
          <p:cNvPr id="8" name="文本框 7">
            <a:extLst>
              <a:ext uri="{FF2B5EF4-FFF2-40B4-BE49-F238E27FC236}">
                <a16:creationId xmlns:a16="http://schemas.microsoft.com/office/drawing/2014/main" id="{5073660C-3739-F5C8-9613-11AB9B5E4E11}"/>
              </a:ext>
            </a:extLst>
          </p:cNvPr>
          <p:cNvSpPr txBox="1"/>
          <p:nvPr/>
        </p:nvSpPr>
        <p:spPr>
          <a:xfrm>
            <a:off x="554830" y="1707145"/>
            <a:ext cx="4156657" cy="2554545"/>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Steering former layers brings</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significant perplexity increase which suggests a nonnegligible performance drop. </a:t>
            </a: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While steering middle layers slightly underperforms steering latter layers in terms of perplexity, it is more effective in reducing the</a:t>
            </a:r>
          </a:p>
        </p:txBody>
      </p:sp>
      <p:sp>
        <p:nvSpPr>
          <p:cNvPr id="10" name="文本框 9">
            <a:extLst>
              <a:ext uri="{FF2B5EF4-FFF2-40B4-BE49-F238E27FC236}">
                <a16:creationId xmlns:a16="http://schemas.microsoft.com/office/drawing/2014/main" id="{3F7610F2-7993-F4FD-9113-06F460929C0B}"/>
              </a:ext>
            </a:extLst>
          </p:cNvPr>
          <p:cNvSpPr txBox="1"/>
          <p:nvPr/>
        </p:nvSpPr>
        <p:spPr>
          <a:xfrm>
            <a:off x="554830" y="4688997"/>
            <a:ext cx="4243413" cy="523220"/>
          </a:xfrm>
          <a:prstGeom prst="rect">
            <a:avLst/>
          </a:prstGeom>
          <a:noFill/>
        </p:spPr>
        <p:txBody>
          <a:bodyPr wrap="square">
            <a:spAutoFit/>
          </a:bodyPr>
          <a:lstStyle/>
          <a:p>
            <a:r>
              <a:rPr lang="fr-FR" altLang="zh-CN" sz="2800" b="1" dirty="0">
                <a:latin typeface="Times New Roman" panose="02020603050405020304" pitchFamily="18" charset="0"/>
                <a:ea typeface="+mj-ea"/>
                <a:cs typeface="Times New Roman" panose="02020603050405020304" pitchFamily="18" charset="0"/>
              </a:rPr>
              <a:t>Results on More Models </a:t>
            </a:r>
            <a:endParaRPr lang="zh-CN" altLang="en-US" sz="2800" b="1" dirty="0">
              <a:latin typeface="Times New Roman" panose="02020603050405020304" pitchFamily="18" charset="0"/>
              <a:ea typeface="+mj-ea"/>
              <a:cs typeface="Times New Roman" panose="02020603050405020304" pitchFamily="18" charset="0"/>
            </a:endParaRPr>
          </a:p>
        </p:txBody>
      </p:sp>
      <p:sp>
        <p:nvSpPr>
          <p:cNvPr id="14" name="文本框 13">
            <a:extLst>
              <a:ext uri="{FF2B5EF4-FFF2-40B4-BE49-F238E27FC236}">
                <a16:creationId xmlns:a16="http://schemas.microsoft.com/office/drawing/2014/main" id="{94733D17-D679-BDE1-F554-9A7E6B322B2E}"/>
              </a:ext>
            </a:extLst>
          </p:cNvPr>
          <p:cNvSpPr txBox="1"/>
          <p:nvPr/>
        </p:nvSpPr>
        <p:spPr>
          <a:xfrm>
            <a:off x="482599" y="1034533"/>
            <a:ext cx="5613401" cy="523220"/>
          </a:xfrm>
          <a:prstGeom prst="rect">
            <a:avLst/>
          </a:prstGeom>
          <a:noFill/>
        </p:spPr>
        <p:txBody>
          <a:bodyPr wrap="square">
            <a:spAutoFit/>
          </a:bodyPr>
          <a:lstStyle/>
          <a:p>
            <a:r>
              <a:rPr lang="fr-FR" altLang="zh-CN" sz="2800" b="1" dirty="0">
                <a:latin typeface="Times New Roman" panose="02020603050405020304" pitchFamily="18" charset="0"/>
                <a:ea typeface="+mj-ea"/>
                <a:cs typeface="Times New Roman" panose="02020603050405020304" pitchFamily="18" charset="0"/>
              </a:rPr>
              <a:t>Effect of Steering Layers</a:t>
            </a:r>
            <a:endParaRPr lang="zh-CN" altLang="en-US" sz="2800" b="1" dirty="0">
              <a:latin typeface="Times New Roman" panose="02020603050405020304" pitchFamily="18" charset="0"/>
              <a:ea typeface="+mj-ea"/>
              <a:cs typeface="Times New Roman" panose="02020603050405020304" pitchFamily="18" charset="0"/>
            </a:endParaRPr>
          </a:p>
        </p:txBody>
      </p:sp>
      <p:pic>
        <p:nvPicPr>
          <p:cNvPr id="6" name="图片 5">
            <a:extLst>
              <a:ext uri="{FF2B5EF4-FFF2-40B4-BE49-F238E27FC236}">
                <a16:creationId xmlns:a16="http://schemas.microsoft.com/office/drawing/2014/main" id="{433115BB-B6AE-3A8A-D3FB-99A838B335EA}"/>
              </a:ext>
            </a:extLst>
          </p:cNvPr>
          <p:cNvPicPr>
            <a:picLocks noChangeAspect="1"/>
          </p:cNvPicPr>
          <p:nvPr/>
        </p:nvPicPr>
        <p:blipFill>
          <a:blip r:embed="rId3"/>
          <a:stretch>
            <a:fillRect/>
          </a:stretch>
        </p:blipFill>
        <p:spPr>
          <a:xfrm>
            <a:off x="4711487" y="1132726"/>
            <a:ext cx="7298261" cy="2555453"/>
          </a:xfrm>
          <a:prstGeom prst="rect">
            <a:avLst/>
          </a:prstGeom>
        </p:spPr>
      </p:pic>
      <p:pic>
        <p:nvPicPr>
          <p:cNvPr id="11" name="图片 10">
            <a:extLst>
              <a:ext uri="{FF2B5EF4-FFF2-40B4-BE49-F238E27FC236}">
                <a16:creationId xmlns:a16="http://schemas.microsoft.com/office/drawing/2014/main" id="{F28C97C9-82C7-29E1-ED06-E92F01857EF7}"/>
              </a:ext>
            </a:extLst>
          </p:cNvPr>
          <p:cNvPicPr>
            <a:picLocks noChangeAspect="1"/>
          </p:cNvPicPr>
          <p:nvPr/>
        </p:nvPicPr>
        <p:blipFill>
          <a:blip r:embed="rId4"/>
          <a:stretch>
            <a:fillRect/>
          </a:stretch>
        </p:blipFill>
        <p:spPr>
          <a:xfrm>
            <a:off x="7906327" y="4296435"/>
            <a:ext cx="3757989" cy="2181790"/>
          </a:xfrm>
          <a:prstGeom prst="rect">
            <a:avLst/>
          </a:prstGeom>
        </p:spPr>
      </p:pic>
      <p:pic>
        <p:nvPicPr>
          <p:cNvPr id="15" name="图片 14">
            <a:extLst>
              <a:ext uri="{FF2B5EF4-FFF2-40B4-BE49-F238E27FC236}">
                <a16:creationId xmlns:a16="http://schemas.microsoft.com/office/drawing/2014/main" id="{3F37762E-2B0D-F204-5AC6-AE18DBE74F01}"/>
              </a:ext>
            </a:extLst>
          </p:cNvPr>
          <p:cNvPicPr>
            <a:picLocks noChangeAspect="1"/>
          </p:cNvPicPr>
          <p:nvPr/>
        </p:nvPicPr>
        <p:blipFill>
          <a:blip r:embed="rId5"/>
          <a:stretch>
            <a:fillRect/>
          </a:stretch>
        </p:blipFill>
        <p:spPr>
          <a:xfrm>
            <a:off x="554830" y="5387330"/>
            <a:ext cx="6982525" cy="1131328"/>
          </a:xfrm>
          <a:prstGeom prst="rect">
            <a:avLst/>
          </a:prstGeom>
        </p:spPr>
      </p:pic>
      <p:sp>
        <p:nvSpPr>
          <p:cNvPr id="17" name="文本框 16">
            <a:extLst>
              <a:ext uri="{FF2B5EF4-FFF2-40B4-BE49-F238E27FC236}">
                <a16:creationId xmlns:a16="http://schemas.microsoft.com/office/drawing/2014/main" id="{3108C0A6-1BDA-8B0E-043C-7BFE67045FB3}"/>
              </a:ext>
            </a:extLst>
          </p:cNvPr>
          <p:cNvSpPr txBox="1"/>
          <p:nvPr/>
        </p:nvSpPr>
        <p:spPr>
          <a:xfrm>
            <a:off x="902617" y="3826744"/>
            <a:ext cx="6780228" cy="707886"/>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                                                        false refusal on safe queries, indicating the correlation between safety and middle layers.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2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1A5B-914F-4482-F651-873126F888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65A2F6-F049-1F21-D37D-F536CBB49000}"/>
              </a:ext>
            </a:extLst>
          </p:cNvPr>
          <p:cNvSpPr>
            <a:spLocks noGrp="1"/>
          </p:cNvSpPr>
          <p:nvPr>
            <p:ph type="title"/>
          </p:nvPr>
        </p:nvSpPr>
        <p:spPr>
          <a:xfrm>
            <a:off x="482600" y="136525"/>
            <a:ext cx="7423727" cy="615159"/>
          </a:xfrm>
        </p:spPr>
        <p:txBody>
          <a:bodyPr/>
          <a:lstStyle/>
          <a:p>
            <a:r>
              <a:rPr lang="fr-FR" altLang="zh-CN" dirty="0">
                <a:latin typeface="Times New Roman" panose="02020603050405020304" pitchFamily="18" charset="0"/>
                <a:cs typeface="Times New Roman" panose="02020603050405020304" pitchFamily="18" charset="0"/>
              </a:rPr>
              <a:t>Ablation Study </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691AD9C4-10B9-8FE4-C799-C5EE42C9D4F6}"/>
              </a:ext>
            </a:extLst>
          </p:cNvPr>
          <p:cNvSpPr>
            <a:spLocks noGrp="1"/>
          </p:cNvSpPr>
          <p:nvPr>
            <p:ph type="sldNum" sz="quarter" idx="12"/>
          </p:nvPr>
        </p:nvSpPr>
        <p:spPr/>
        <p:txBody>
          <a:bodyPr/>
          <a:lstStyle/>
          <a:p>
            <a:fld id="{3ACD1EC8-6F57-41A7-99F1-FEDB2874BA2B}" type="slidenum">
              <a:rPr lang="zh-CN" altLang="en-US" smtClean="0"/>
              <a:t>14</a:t>
            </a:fld>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676125B-C4DF-F338-87EE-1C1F2D1B7471}"/>
                  </a:ext>
                </a:extLst>
              </p:cNvPr>
              <p:cNvSpPr txBox="1"/>
              <p:nvPr/>
            </p:nvSpPr>
            <p:spPr>
              <a:xfrm>
                <a:off x="551358" y="1617026"/>
                <a:ext cx="3653717"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recommend setting α </a:t>
                </a:r>
                <a14:m>
                  <m:oMath xmlns:m="http://schemas.openxmlformats.org/officeDocument/2006/math">
                    <m:r>
                      <a:rPr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000" dirty="0">
                    <a:latin typeface="Times New Roman" panose="02020603050405020304" pitchFamily="18" charset="0"/>
                    <a:cs typeface="Times New Roman" panose="02020603050405020304" pitchFamily="18" charset="0"/>
                  </a:rPr>
                  <a:t> [2, 4]</a:t>
                </a:r>
              </a:p>
            </p:txBody>
          </p:sp>
        </mc:Choice>
        <mc:Fallback xmlns="">
          <p:sp>
            <p:nvSpPr>
              <p:cNvPr id="8" name="文本框 7">
                <a:extLst>
                  <a:ext uri="{FF2B5EF4-FFF2-40B4-BE49-F238E27FC236}">
                    <a16:creationId xmlns:a16="http://schemas.microsoft.com/office/drawing/2014/main" id="{C676125B-C4DF-F338-87EE-1C1F2D1B7471}"/>
                  </a:ext>
                </a:extLst>
              </p:cNvPr>
              <p:cNvSpPr txBox="1">
                <a:spLocks noRot="1" noChangeAspect="1" noMove="1" noResize="1" noEditPoints="1" noAdjustHandles="1" noChangeArrowheads="1" noChangeShapeType="1" noTextEdit="1"/>
              </p:cNvSpPr>
              <p:nvPr/>
            </p:nvSpPr>
            <p:spPr>
              <a:xfrm>
                <a:off x="551358" y="1617026"/>
                <a:ext cx="3653717" cy="400110"/>
              </a:xfrm>
              <a:prstGeom prst="rect">
                <a:avLst/>
              </a:prstGeom>
              <a:blipFill>
                <a:blip r:embed="rId3"/>
                <a:stretch>
                  <a:fillRect l="-1500" t="-7576" b="-25758"/>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06FFEF42-5B4A-D4A6-8331-0DEB1016BDB9}"/>
              </a:ext>
            </a:extLst>
          </p:cNvPr>
          <p:cNvSpPr txBox="1"/>
          <p:nvPr/>
        </p:nvSpPr>
        <p:spPr>
          <a:xfrm>
            <a:off x="551358" y="4644431"/>
            <a:ext cx="5908615" cy="523220"/>
          </a:xfrm>
          <a:prstGeom prst="rect">
            <a:avLst/>
          </a:prstGeom>
          <a:noFill/>
        </p:spPr>
        <p:txBody>
          <a:bodyPr wrap="square">
            <a:spAutoFit/>
          </a:bodyPr>
          <a:lstStyle/>
          <a:p>
            <a:r>
              <a:rPr lang="en-US" altLang="zh-CN" sz="2800" b="1" dirty="0">
                <a:latin typeface="Times New Roman" panose="02020603050405020304" pitchFamily="18" charset="0"/>
                <a:ea typeface="+mj-ea"/>
                <a:cs typeface="Times New Roman" panose="02020603050405020304" pitchFamily="18" charset="0"/>
              </a:rPr>
              <a:t>Choice of Layers </a:t>
            </a:r>
            <a:r>
              <a:rPr lang="en-US" altLang="zh-CN" sz="2800" b="1" i="1" dirty="0">
                <a:latin typeface="Times New Roman" panose="02020603050405020304" pitchFamily="18" charset="0"/>
                <a:ea typeface="+mj-ea"/>
                <a:cs typeface="Times New Roman" panose="02020603050405020304" pitchFamily="18" charset="0"/>
              </a:rPr>
              <a:t>L</a:t>
            </a:r>
            <a:r>
              <a:rPr lang="en-US" altLang="zh-CN" sz="2800" b="1" dirty="0">
                <a:latin typeface="Times New Roman" panose="02020603050405020304" pitchFamily="18" charset="0"/>
                <a:ea typeface="+mj-ea"/>
                <a:cs typeface="Times New Roman" panose="02020603050405020304" pitchFamily="18" charset="0"/>
              </a:rPr>
              <a:t> for Classification </a:t>
            </a:r>
            <a:endParaRPr lang="zh-CN" altLang="en-US" sz="2800" b="1" dirty="0">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E5D0538-9776-DDCC-3DEE-A83E6BC70544}"/>
                  </a:ext>
                </a:extLst>
              </p:cNvPr>
              <p:cNvSpPr txBox="1"/>
              <p:nvPr/>
            </p:nvSpPr>
            <p:spPr>
              <a:xfrm>
                <a:off x="482598" y="1034533"/>
                <a:ext cx="11181717" cy="523220"/>
              </a:xfrm>
              <a:prstGeom prst="rect">
                <a:avLst/>
              </a:prstGeom>
              <a:noFill/>
            </p:spPr>
            <p:txBody>
              <a:bodyPr wrap="square">
                <a:spAutoFit/>
              </a:bodyPr>
              <a:lstStyle/>
              <a:p>
                <a:r>
                  <a:rPr lang="en-US" altLang="zh-CN" sz="2800" b="1" dirty="0">
                    <a:latin typeface="Times New Roman" panose="02020603050405020304" pitchFamily="18" charset="0"/>
                    <a:ea typeface="+mj-ea"/>
                    <a:cs typeface="Times New Roman" panose="02020603050405020304" pitchFamily="18" charset="0"/>
                  </a:rPr>
                  <a:t>Performance Under Different Multiplier α and </a:t>
                </a:r>
                <a:r>
                  <a:rPr lang="fr-FR" altLang="zh-CN" sz="2800" b="1" dirty="0">
                    <a:latin typeface="Times New Roman" panose="02020603050405020304" pitchFamily="18" charset="0"/>
                    <a:ea typeface="+mj-ea"/>
                    <a:cs typeface="Times New Roman" panose="02020603050405020304" pitchFamily="18" charset="0"/>
                  </a:rPr>
                  <a:t>Threshold </a:t>
                </a:r>
                <a14:m>
                  <m:oMath xmlns:m="http://schemas.openxmlformats.org/officeDocument/2006/math">
                    <m:r>
                      <a:rPr lang="fr-FR" altLang="zh-CN" sz="2800" b="1" i="1" dirty="0" smtClean="0">
                        <a:latin typeface="Cambria Math" panose="02040503050406030204" pitchFamily="18" charset="0"/>
                        <a:ea typeface="+mj-ea"/>
                        <a:cs typeface="Times New Roman" panose="02020603050405020304" pitchFamily="18" charset="0"/>
                      </a:rPr>
                      <m:t>𝑻</m:t>
                    </m:r>
                  </m:oMath>
                </a14:m>
                <a:r>
                  <a:rPr lang="fr-FR" altLang="zh-CN" sz="2800" b="1" dirty="0">
                    <a:latin typeface="Times New Roman" panose="02020603050405020304" pitchFamily="18" charset="0"/>
                    <a:ea typeface="+mj-ea"/>
                    <a:cs typeface="Times New Roman" panose="02020603050405020304" pitchFamily="18" charset="0"/>
                  </a:rPr>
                  <a:t> </a:t>
                </a:r>
                <a:endParaRPr lang="zh-CN" altLang="en-US" sz="2800" b="1" dirty="0">
                  <a:latin typeface="Times New Roman" panose="02020603050405020304" pitchFamily="18" charset="0"/>
                  <a:ea typeface="+mj-ea"/>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2E5D0538-9776-DDCC-3DEE-A83E6BC70544}"/>
                  </a:ext>
                </a:extLst>
              </p:cNvPr>
              <p:cNvSpPr txBox="1">
                <a:spLocks noRot="1" noChangeAspect="1" noMove="1" noResize="1" noEditPoints="1" noAdjustHandles="1" noChangeArrowheads="1" noChangeShapeType="1" noTextEdit="1"/>
              </p:cNvSpPr>
              <p:nvPr/>
            </p:nvSpPr>
            <p:spPr>
              <a:xfrm>
                <a:off x="482598" y="1034533"/>
                <a:ext cx="11181717" cy="523220"/>
              </a:xfrm>
              <a:prstGeom prst="rect">
                <a:avLst/>
              </a:prstGeom>
              <a:blipFill>
                <a:blip r:embed="rId4"/>
                <a:stretch>
                  <a:fillRect l="-1091" t="-12791" b="-3139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EB625E00-3CF7-C5AF-0C54-DF28FD7E0AEE}"/>
              </a:ext>
            </a:extLst>
          </p:cNvPr>
          <p:cNvPicPr>
            <a:picLocks noChangeAspect="1"/>
          </p:cNvPicPr>
          <p:nvPr/>
        </p:nvPicPr>
        <p:blipFill>
          <a:blip r:embed="rId5"/>
          <a:stretch>
            <a:fillRect/>
          </a:stretch>
        </p:blipFill>
        <p:spPr>
          <a:xfrm>
            <a:off x="597653" y="2102245"/>
            <a:ext cx="4614034" cy="2130289"/>
          </a:xfrm>
          <a:prstGeom prst="rect">
            <a:avLst/>
          </a:prstGeom>
        </p:spPr>
      </p:pic>
      <p:pic>
        <p:nvPicPr>
          <p:cNvPr id="9" name="图片 8">
            <a:extLst>
              <a:ext uri="{FF2B5EF4-FFF2-40B4-BE49-F238E27FC236}">
                <a16:creationId xmlns:a16="http://schemas.microsoft.com/office/drawing/2014/main" id="{576A6976-7124-4603-88DE-A3B1A74B41AB}"/>
              </a:ext>
            </a:extLst>
          </p:cNvPr>
          <p:cNvPicPr>
            <a:picLocks noChangeAspect="1"/>
          </p:cNvPicPr>
          <p:nvPr/>
        </p:nvPicPr>
        <p:blipFill>
          <a:blip r:embed="rId6"/>
          <a:stretch>
            <a:fillRect/>
          </a:stretch>
        </p:blipFill>
        <p:spPr>
          <a:xfrm>
            <a:off x="6459973" y="2086302"/>
            <a:ext cx="4162425" cy="2162175"/>
          </a:xfrm>
          <a:prstGeom prst="rect">
            <a:avLst/>
          </a:prstGeom>
        </p:spPr>
      </p:pic>
      <p:pic>
        <p:nvPicPr>
          <p:cNvPr id="16" name="图片 15">
            <a:extLst>
              <a:ext uri="{FF2B5EF4-FFF2-40B4-BE49-F238E27FC236}">
                <a16:creationId xmlns:a16="http://schemas.microsoft.com/office/drawing/2014/main" id="{B7422FD9-5F9E-33C6-3729-8339164F0D54}"/>
              </a:ext>
            </a:extLst>
          </p:cNvPr>
          <p:cNvPicPr>
            <a:picLocks noChangeAspect="1"/>
          </p:cNvPicPr>
          <p:nvPr/>
        </p:nvPicPr>
        <p:blipFill>
          <a:blip r:embed="rId7"/>
          <a:srcRect b="29224"/>
          <a:stretch/>
        </p:blipFill>
        <p:spPr>
          <a:xfrm>
            <a:off x="6459973" y="4493180"/>
            <a:ext cx="4244254" cy="1840716"/>
          </a:xfrm>
          <a:prstGeom prst="rect">
            <a:avLst/>
          </a:prstGeom>
        </p:spPr>
      </p:pic>
      <p:sp>
        <p:nvSpPr>
          <p:cNvPr id="18" name="文本框 17">
            <a:extLst>
              <a:ext uri="{FF2B5EF4-FFF2-40B4-BE49-F238E27FC236}">
                <a16:creationId xmlns:a16="http://schemas.microsoft.com/office/drawing/2014/main" id="{1A2D2754-78F6-B603-6CFA-121AB3576228}"/>
              </a:ext>
            </a:extLst>
          </p:cNvPr>
          <p:cNvSpPr txBox="1"/>
          <p:nvPr/>
        </p:nvSpPr>
        <p:spPr>
          <a:xfrm>
            <a:off x="6459973" y="1599764"/>
            <a:ext cx="4531681"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optimal </a:t>
            </a:r>
            <a:r>
              <a:rPr lang="en-US" altLang="zh-CN" sz="2000" i="1"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 0.75 for Llama2-7b-chat</a:t>
            </a:r>
            <a:endParaRPr lang="zh-CN" altLang="en-US" sz="2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6DE948AB-B868-EA54-682F-49294A661A17}"/>
              </a:ext>
            </a:extLst>
          </p:cNvPr>
          <p:cNvSpPr txBox="1"/>
          <p:nvPr/>
        </p:nvSpPr>
        <p:spPr>
          <a:xfrm>
            <a:off x="597653" y="5315635"/>
            <a:ext cx="5632626" cy="1015663"/>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Middle and latter layers demonstrate higher degree of distinction, indicating better identification accuracy for harmfulness.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02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34FA-EC88-7C7E-F257-5FDB9954EBDC}"/>
            </a:ext>
          </a:extLst>
        </p:cNvPr>
        <p:cNvGrpSpPr/>
        <p:nvPr/>
      </p:nvGrpSpPr>
      <p:grpSpPr>
        <a:xfrm>
          <a:off x="0" y="0"/>
          <a:ext cx="0" cy="0"/>
          <a:chOff x="0" y="0"/>
          <a:chExt cx="0" cy="0"/>
        </a:xfrm>
      </p:grpSpPr>
      <p:sp>
        <p:nvSpPr>
          <p:cNvPr id="19" name="矩形 18">
            <a:extLst>
              <a:ext uri="{FF2B5EF4-FFF2-40B4-BE49-F238E27FC236}">
                <a16:creationId xmlns:a16="http://schemas.microsoft.com/office/drawing/2014/main" id="{0FC70D4F-151D-C959-6E2C-4FD982C5D832}"/>
              </a:ext>
            </a:extLst>
          </p:cNvPr>
          <p:cNvSpPr/>
          <p:nvPr/>
        </p:nvSpPr>
        <p:spPr>
          <a:xfrm>
            <a:off x="0" y="2675316"/>
            <a:ext cx="12192000" cy="1386909"/>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文本框 3">
            <a:extLst>
              <a:ext uri="{FF2B5EF4-FFF2-40B4-BE49-F238E27FC236}">
                <a16:creationId xmlns:a16="http://schemas.microsoft.com/office/drawing/2014/main" id="{F63A028E-2FE5-8066-2524-4B7A2524B049}"/>
              </a:ext>
            </a:extLst>
          </p:cNvPr>
          <p:cNvSpPr txBox="1">
            <a:spLocks noChangeArrowheads="1"/>
          </p:cNvSpPr>
          <p:nvPr/>
        </p:nvSpPr>
        <p:spPr bwMode="auto">
          <a:xfrm>
            <a:off x="2678622" y="1048243"/>
            <a:ext cx="6834753" cy="1323439"/>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itchFamily="34" charset="0"/>
                <a:ea typeface="宋体" pitchFamily="2" charset="-122"/>
              </a:defRPr>
            </a:lvl1pPr>
            <a:lvl2pPr marL="742950" indent="-285750">
              <a:defRPr>
                <a:solidFill>
                  <a:schemeClr val="tx1"/>
                </a:solidFill>
                <a:latin typeface="Tw Cen MT" pitchFamily="34" charset="0"/>
                <a:ea typeface="宋体" pitchFamily="2" charset="-122"/>
              </a:defRPr>
            </a:lvl2pPr>
            <a:lvl3pPr marL="1143000" indent="-228600">
              <a:defRPr>
                <a:solidFill>
                  <a:schemeClr val="tx1"/>
                </a:solidFill>
                <a:latin typeface="Tw Cen MT" pitchFamily="34" charset="0"/>
                <a:ea typeface="宋体" pitchFamily="2" charset="-122"/>
              </a:defRPr>
            </a:lvl3pPr>
            <a:lvl4pPr marL="1600200" indent="-228600">
              <a:defRPr>
                <a:solidFill>
                  <a:schemeClr val="tx1"/>
                </a:solidFill>
                <a:latin typeface="Tw Cen MT" pitchFamily="34" charset="0"/>
                <a:ea typeface="宋体" pitchFamily="2" charset="-122"/>
              </a:defRPr>
            </a:lvl4pPr>
            <a:lvl5pPr marL="2057400" indent="-228600">
              <a:defRPr>
                <a:solidFill>
                  <a:schemeClr val="tx1"/>
                </a:solidFill>
                <a:latin typeface="Tw Cen MT" pitchFamily="34" charset="0"/>
                <a:ea typeface="宋体" pitchFamily="2" charset="-122"/>
              </a:defRPr>
            </a:lvl5pPr>
            <a:lvl6pPr marL="2514600" indent="-228600" fontAlgn="base">
              <a:spcBef>
                <a:spcPct val="0"/>
              </a:spcBef>
              <a:spcAft>
                <a:spcPct val="0"/>
              </a:spcAft>
              <a:defRPr>
                <a:solidFill>
                  <a:schemeClr val="tx1"/>
                </a:solidFill>
                <a:latin typeface="Tw Cen MT" pitchFamily="34" charset="0"/>
                <a:ea typeface="宋体" pitchFamily="2" charset="-122"/>
              </a:defRPr>
            </a:lvl6pPr>
            <a:lvl7pPr marL="2971800" indent="-228600" fontAlgn="base">
              <a:spcBef>
                <a:spcPct val="0"/>
              </a:spcBef>
              <a:spcAft>
                <a:spcPct val="0"/>
              </a:spcAft>
              <a:defRPr>
                <a:solidFill>
                  <a:schemeClr val="tx1"/>
                </a:solidFill>
                <a:latin typeface="Tw Cen MT" pitchFamily="34" charset="0"/>
                <a:ea typeface="宋体" pitchFamily="2" charset="-122"/>
              </a:defRPr>
            </a:lvl7pPr>
            <a:lvl8pPr marL="3429000" indent="-228600" fontAlgn="base">
              <a:spcBef>
                <a:spcPct val="0"/>
              </a:spcBef>
              <a:spcAft>
                <a:spcPct val="0"/>
              </a:spcAft>
              <a:defRPr>
                <a:solidFill>
                  <a:schemeClr val="tx1"/>
                </a:solidFill>
                <a:latin typeface="Tw Cen MT" pitchFamily="34" charset="0"/>
                <a:ea typeface="宋体" pitchFamily="2" charset="-122"/>
              </a:defRPr>
            </a:lvl8pPr>
            <a:lvl9pPr marL="3886200" indent="-228600" fontAlgn="base">
              <a:spcBef>
                <a:spcPct val="0"/>
              </a:spcBef>
              <a:spcAft>
                <a:spcPct val="0"/>
              </a:spcAft>
              <a:defRPr>
                <a:solidFill>
                  <a:schemeClr val="tx1"/>
                </a:solidFill>
                <a:latin typeface="Tw Cen MT" pitchFamily="34" charset="0"/>
                <a:ea typeface="宋体" pitchFamily="2" charset="-122"/>
              </a:defRPr>
            </a:lvl9pPr>
          </a:lstStyle>
          <a:p>
            <a:pPr algn="ctr">
              <a:defRPr/>
            </a:pPr>
            <a:r>
              <a:rPr kumimoji="1" lang="en-US" altLang="zh-CN" sz="8000" b="1" dirty="0">
                <a:ln w="12700">
                  <a:solidFill>
                    <a:srgbClr val="44659F"/>
                  </a:solidFill>
                  <a:prstDash val="solid"/>
                </a:ln>
                <a:effectLst>
                  <a:outerShdw blurRad="38100" dist="38100" dir="2700000" algn="tl">
                    <a:srgbClr val="000000">
                      <a:alpha val="43137"/>
                    </a:srgbClr>
                  </a:outerShdw>
                </a:effectLst>
                <a:latin typeface="Times New Roman" panose="02020603050405020304" pitchFamily="18" charset="0"/>
                <a:ea typeface="华文仿宋" pitchFamily="2" charset="-122"/>
                <a:cs typeface="Times New Roman" panose="02020603050405020304" pitchFamily="18" charset="0"/>
              </a:rPr>
              <a:t>Thank you !</a:t>
            </a:r>
          </a:p>
        </p:txBody>
      </p:sp>
      <p:pic>
        <p:nvPicPr>
          <p:cNvPr id="12" name="图形 11">
            <a:extLst>
              <a:ext uri="{FF2B5EF4-FFF2-40B4-BE49-F238E27FC236}">
                <a16:creationId xmlns:a16="http://schemas.microsoft.com/office/drawing/2014/main" id="{4BF8280E-889C-C750-C7ED-E605C2D8EB89}"/>
              </a:ext>
            </a:extLst>
          </p:cNvPr>
          <p:cNvPicPr>
            <a:picLocks noChangeAspect="1"/>
          </p:cNvPicPr>
          <p:nvPr/>
        </p:nvPicPr>
        <p:blipFill>
          <a:blip r:embed="rId3">
            <a:extLst>
              <a:ext uri="{96DAC541-7B7A-43D3-8B79-37D633B846F1}">
                <asvg:svgBlip xmlns:asvg="http://schemas.microsoft.com/office/drawing/2016/SVG/main" r:embed="rId4"/>
              </a:ext>
            </a:extLst>
          </a:blip>
          <a:srcRect l="21471" t="13579" r="19633" b="43102"/>
          <a:stretch/>
        </p:blipFill>
        <p:spPr>
          <a:xfrm>
            <a:off x="684688" y="-5418"/>
            <a:ext cx="662212" cy="688883"/>
          </a:xfrm>
          <a:prstGeom prst="rect">
            <a:avLst/>
          </a:prstGeom>
        </p:spPr>
      </p:pic>
      <p:sp>
        <p:nvSpPr>
          <p:cNvPr id="16" name="文本框 15">
            <a:extLst>
              <a:ext uri="{FF2B5EF4-FFF2-40B4-BE49-F238E27FC236}">
                <a16:creationId xmlns:a16="http://schemas.microsoft.com/office/drawing/2014/main" id="{AC6D7A5A-715F-5EF5-3789-734BFDCD2085}"/>
              </a:ext>
            </a:extLst>
          </p:cNvPr>
          <p:cNvSpPr txBox="1"/>
          <p:nvPr/>
        </p:nvSpPr>
        <p:spPr>
          <a:xfrm>
            <a:off x="845126" y="2785519"/>
            <a:ext cx="10501746" cy="1077218"/>
          </a:xfrm>
          <a:prstGeom prst="rect">
            <a:avLst/>
          </a:prstGeom>
          <a:noFill/>
        </p:spPr>
        <p:txBody>
          <a:bodyPr wrap="square">
            <a:spAutoFit/>
          </a:bodyPr>
          <a:lstStyle/>
          <a:p>
            <a:pPr algn="ctr"/>
            <a:r>
              <a:rPr lang="en-US" altLang="zh-CN" sz="3200" b="1" dirty="0">
                <a:latin typeface="Times New Roman" panose="02020603050405020304" pitchFamily="18" charset="0"/>
                <a:cs typeface="Times New Roman" panose="02020603050405020304" pitchFamily="18" charset="0"/>
              </a:rPr>
              <a:t>SCANS: Mitigating the Exaggerated Safety for LLMs </a:t>
            </a:r>
          </a:p>
          <a:p>
            <a:pPr algn="ctr">
              <a:spcAft>
                <a:spcPts val="2400"/>
              </a:spcAft>
            </a:pPr>
            <a:r>
              <a:rPr lang="en-US" altLang="zh-CN" sz="3200" b="1" dirty="0">
                <a:latin typeface="Times New Roman" panose="02020603050405020304" pitchFamily="18" charset="0"/>
                <a:cs typeface="Times New Roman" panose="02020603050405020304" pitchFamily="18" charset="0"/>
              </a:rPr>
              <a:t>via Safety-Conscious Activation Steering</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483ECB79-FE47-8B14-149F-3BE9FCDA8E89}"/>
                  </a:ext>
                </a:extLst>
              </p:cNvPr>
              <p:cNvSpPr txBox="1"/>
              <p:nvPr/>
            </p:nvSpPr>
            <p:spPr>
              <a:xfrm>
                <a:off x="1" y="4869505"/>
                <a:ext cx="12192000" cy="2037545"/>
              </a:xfrm>
              <a:prstGeom prst="rect">
                <a:avLst/>
              </a:prstGeom>
              <a:noFill/>
            </p:spPr>
            <p:txBody>
              <a:bodyPr wrap="square">
                <a:spAutoFit/>
              </a:bodyPr>
              <a:lstStyle/>
              <a:p>
                <a:r>
                  <a:rPr lang="fr-FR" altLang="zh-CN" sz="1800" b="1" dirty="0">
                    <a:solidFill>
                      <a:srgbClr val="004098"/>
                    </a:solidFill>
                  </a:rPr>
                  <a:t>   </a:t>
                </a:r>
                <a:r>
                  <a:rPr lang="fr-FR" altLang="zh-CN" dirty="0">
                    <a:solidFill>
                      <a:srgbClr val="004098"/>
                    </a:solidFill>
                    <a:latin typeface="Times New Roman" panose="02020603050405020304" pitchFamily="18" charset="0"/>
                  </a:rPr>
                  <a:t>https://github.com/zouyingcao/</a:t>
                </a:r>
                <a:r>
                  <a:rPr lang="en-US" altLang="zh-CN" dirty="0">
                    <a:solidFill>
                      <a:srgbClr val="004098"/>
                    </a:solidFill>
                    <a:latin typeface="Times New Roman" panose="02020603050405020304" pitchFamily="18" charset="0"/>
                  </a:rPr>
                  <a:t>SCANS</a:t>
                </a:r>
                <a:r>
                  <a:rPr lang="fr-FR" altLang="zh-CN" dirty="0">
                    <a:solidFill>
                      <a:srgbClr val="004098"/>
                    </a:solidFill>
                    <a:latin typeface="Times New Roman" panose="02020603050405020304" pitchFamily="18" charset="0"/>
                  </a:rPr>
                  <a:t> </a:t>
                </a:r>
                <a14:m>
                  <m:oMath xmlns:m="http://schemas.openxmlformats.org/officeDocument/2006/math">
                    <m:r>
                      <a:rPr lang="en-US" altLang="zh-CN" dirty="0">
                        <a:solidFill>
                          <a:srgbClr val="004098"/>
                        </a:solidFill>
                        <a:latin typeface="Cambria Math" panose="02040503050406030204" pitchFamily="18" charset="0"/>
                      </a:rPr>
                      <m:t> </m:t>
                    </m:r>
                  </m:oMath>
                </a14:m>
                <a:endParaRPr lang="en-US" altLang="zh-CN" dirty="0">
                  <a:solidFill>
                    <a:srgbClr val="004098"/>
                  </a:solidFill>
                  <a:latin typeface="Times New Roman" panose="02020603050405020304" pitchFamily="18" charset="0"/>
                </a:endParaRPr>
              </a:p>
              <a:p>
                <a:r>
                  <a:rPr lang="fr-FR" altLang="zh-CN" sz="1800" b="1" dirty="0"/>
                  <a:t>   </a:t>
                </a:r>
                <a14:m>
                  <m:oMath xmlns:m="http://schemas.openxmlformats.org/officeDocument/2006/math">
                    <m:sSup>
                      <m:sSupPr>
                        <m:ctrlPr>
                          <a:rPr lang="fr-FR" altLang="zh-CN" sz="1800" b="1" i="1" dirty="0" smtClean="0">
                            <a:latin typeface="Cambria Math" panose="02040503050406030204" pitchFamily="18" charset="0"/>
                          </a:rPr>
                        </m:ctrlPr>
                      </m:sSupPr>
                      <m:e>
                        <m:r>
                          <a:rPr lang="fr-FR" altLang="zh-CN" sz="1800" b="1" i="1" dirty="0" smtClean="0">
                            <a:latin typeface="Cambria Math" panose="02040503050406030204" pitchFamily="18" charset="0"/>
                          </a:rPr>
                          <m:t>𝐙𝐨𝐮𝐲𝐢𝐧𝐠</m:t>
                        </m:r>
                        <m:r>
                          <a:rPr lang="en-US" altLang="zh-CN" sz="1800" b="1" dirty="0" smtClean="0">
                            <a:latin typeface="Cambria Math" panose="02040503050406030204" pitchFamily="18" charset="0"/>
                          </a:rPr>
                          <m:t> </m:t>
                        </m:r>
                        <m:r>
                          <a:rPr lang="fr-FR" altLang="zh-CN" sz="1800" b="1" i="1" dirty="0" smtClean="0">
                            <a:latin typeface="Cambria Math" panose="02040503050406030204" pitchFamily="18" charset="0"/>
                          </a:rPr>
                          <m:t>𝐂𝐚𝐨</m:t>
                        </m:r>
                      </m:e>
                      <m:sup>
                        <m:r>
                          <a:rPr lang="en-US" altLang="zh-CN" sz="1800" b="1" i="1" dirty="0" smtClean="0">
                            <a:latin typeface="Cambria Math" panose="02040503050406030204" pitchFamily="18" charset="0"/>
                          </a:rPr>
                          <m:t>𝟏</m:t>
                        </m:r>
                        <m:r>
                          <a:rPr lang="en-US" altLang="zh-CN" sz="1800" b="1" dirty="0" smtClean="0">
                            <a:latin typeface="Cambria Math" panose="02040503050406030204" pitchFamily="18" charset="0"/>
                          </a:rPr>
                          <m:t>,</m:t>
                        </m:r>
                        <m:r>
                          <a:rPr lang="en-US" altLang="zh-CN" sz="1800" b="1" i="1" dirty="0" smtClean="0">
                            <a:latin typeface="Cambria Math" panose="02040503050406030204" pitchFamily="18" charset="0"/>
                          </a:rPr>
                          <m:t>𝟐</m:t>
                        </m:r>
                        <m:r>
                          <a:rPr lang="en-US" altLang="zh-CN" sz="1800" b="1" dirty="0" smtClean="0">
                            <a:latin typeface="Cambria Math" panose="02040503050406030204" pitchFamily="18" charset="0"/>
                          </a:rPr>
                          <m:t>,</m:t>
                        </m:r>
                        <m:r>
                          <a:rPr lang="en-US" altLang="zh-CN" sz="1800" b="1" i="1" dirty="0" smtClean="0">
                            <a:latin typeface="Cambria Math" panose="02040503050406030204" pitchFamily="18" charset="0"/>
                          </a:rPr>
                          <m:t>𝟑</m:t>
                        </m:r>
                      </m:sup>
                    </m:sSup>
                  </m:oMath>
                </a14:m>
                <a:r>
                  <a:rPr lang="fr-FR" altLang="zh-CN" sz="18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altLang="zh-CN" sz="1800" b="1" i="1" dirty="0">
                            <a:latin typeface="Cambria Math" panose="02040503050406030204" pitchFamily="18" charset="0"/>
                          </a:rPr>
                        </m:ctrlPr>
                      </m:sSupPr>
                      <m:e>
                        <m:r>
                          <m:rPr>
                            <m:sty m:val="p"/>
                          </m:rPr>
                          <a:rPr lang="fr-FR" altLang="zh-CN" sz="1800" b="1" dirty="0" smtClean="0">
                            <a:latin typeface="Cambria Math" panose="02040503050406030204" pitchFamily="18" charset="0"/>
                          </a:rPr>
                          <m:t>Yifei</m:t>
                        </m:r>
                        <m:r>
                          <a:rPr lang="fr-FR" altLang="zh-CN" sz="1800" b="1" dirty="0" smtClean="0">
                            <a:latin typeface="Cambria Math" panose="02040503050406030204" pitchFamily="18" charset="0"/>
                          </a:rPr>
                          <m:t> </m:t>
                        </m:r>
                        <m:r>
                          <m:rPr>
                            <m:sty m:val="p"/>
                          </m:rPr>
                          <a:rPr lang="fr-FR" altLang="zh-CN" sz="1800" b="1" dirty="0" smtClean="0">
                            <a:latin typeface="Cambria Math" panose="02040503050406030204" pitchFamily="18" charset="0"/>
                          </a:rPr>
                          <m:t>Yang</m:t>
                        </m:r>
                      </m:e>
                      <m:sup>
                        <m:r>
                          <a:rPr lang="en-US" altLang="zh-CN" sz="1800" b="1" dirty="0" smtClean="0">
                            <a:latin typeface="Cambria Math" panose="02040503050406030204" pitchFamily="18" charset="0"/>
                          </a:rPr>
                          <m:t>1,2,3</m:t>
                        </m:r>
                      </m:sup>
                    </m:sSup>
                  </m:oMath>
                </a14:m>
                <a:r>
                  <a:rPr lang="fr-FR" altLang="zh-CN" sz="18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fr-FR" altLang="zh-CN" sz="1800" b="1" i="1" dirty="0">
                            <a:latin typeface="Cambria Math" panose="02040503050406030204" pitchFamily="18" charset="0"/>
                          </a:rPr>
                        </m:ctrlPr>
                      </m:sSupPr>
                      <m:e>
                        <m:r>
                          <m:rPr>
                            <m:sty m:val="p"/>
                          </m:rPr>
                          <a:rPr lang="fr-FR" altLang="zh-CN" sz="1800" b="1" dirty="0" smtClean="0">
                            <a:latin typeface="Cambria Math" panose="02040503050406030204" pitchFamily="18" charset="0"/>
                          </a:rPr>
                          <m:t>Hai</m:t>
                        </m:r>
                        <m:r>
                          <a:rPr lang="fr-FR" altLang="zh-CN" sz="1800" b="1" dirty="0" smtClean="0">
                            <a:latin typeface="Cambria Math" panose="02040503050406030204" pitchFamily="18" charset="0"/>
                          </a:rPr>
                          <m:t> </m:t>
                        </m:r>
                        <m:r>
                          <m:rPr>
                            <m:sty m:val="p"/>
                          </m:rPr>
                          <a:rPr lang="fr-FR" altLang="zh-CN" sz="1800" b="1" dirty="0" smtClean="0">
                            <a:latin typeface="Cambria Math" panose="02040503050406030204" pitchFamily="18" charset="0"/>
                          </a:rPr>
                          <m:t>Zhao</m:t>
                        </m:r>
                      </m:e>
                      <m:sup>
                        <m:r>
                          <a:rPr lang="en-US" altLang="zh-CN" sz="1800" b="1" dirty="0" smtClean="0">
                            <a:latin typeface="Cambria Math" panose="02040503050406030204" pitchFamily="18" charset="0"/>
                          </a:rPr>
                          <m:t>1,2,3,∗</m:t>
                        </m:r>
                      </m:sup>
                    </m:sSup>
                  </m:oMath>
                </a14:m>
                <a:br>
                  <a:rPr lang="fr-FR" altLang="zh-CN" sz="1800" b="1" dirty="0">
                    <a:latin typeface="Times New Roman" panose="02020603050405020304" pitchFamily="18" charset="0"/>
                  </a:rPr>
                </a:br>
                <a14:m>
                  <m:oMath xmlns:m="http://schemas.openxmlformats.org/officeDocument/2006/math">
                    <m:sSup>
                      <m:sSupPr>
                        <m:ctrlPr>
                          <a:rPr lang="fr-FR" altLang="zh-CN" sz="1800" b="1" i="1">
                            <a:latin typeface="Cambria Math" panose="02040503050406030204" pitchFamily="18" charset="0"/>
                          </a:rPr>
                        </m:ctrlPr>
                      </m:sSupPr>
                      <m:e>
                        <m:r>
                          <a:rPr lang="en-US" altLang="zh-CN" sz="1800" b="1">
                            <a:latin typeface="Cambria Math" panose="02040503050406030204" pitchFamily="18" charset="0"/>
                          </a:rPr>
                          <m:t> </m:t>
                        </m:r>
                      </m:e>
                      <m:sup>
                        <m:r>
                          <a:rPr lang="en-US" altLang="zh-CN" sz="1800" b="1">
                            <a:latin typeface="Cambria Math" panose="02040503050406030204" pitchFamily="18" charset="0"/>
                          </a:rPr>
                          <m:t>1</m:t>
                        </m:r>
                      </m:sup>
                    </m:sSup>
                  </m:oMath>
                </a14:m>
                <a:r>
                  <a:rPr lang="fr-FR" altLang="zh-CN" sz="1800" dirty="0">
                    <a:latin typeface="Times New Roman" panose="02020603050405020304" pitchFamily="18" charset="0"/>
                  </a:rPr>
                  <a:t>Department of Computer Science and Engineering, Shanghai Jiao Tong University</a:t>
                </a:r>
              </a:p>
              <a:p>
                <a14:m>
                  <m:oMath xmlns:m="http://schemas.openxmlformats.org/officeDocument/2006/math">
                    <m:sSup>
                      <m:sSupPr>
                        <m:ctrlPr>
                          <a:rPr lang="fr-FR" altLang="zh-CN" sz="1800" i="1">
                            <a:latin typeface="Cambria Math" panose="02040503050406030204" pitchFamily="18" charset="0"/>
                          </a:rPr>
                        </m:ctrlPr>
                      </m:sSupPr>
                      <m:e>
                        <m:r>
                          <a:rPr lang="en-US" altLang="zh-CN" sz="1800" b="0">
                            <a:latin typeface="Cambria Math" panose="02040503050406030204" pitchFamily="18" charset="0"/>
                          </a:rPr>
                          <m:t> </m:t>
                        </m:r>
                      </m:e>
                      <m:sup>
                        <m:r>
                          <a:rPr lang="en-US" altLang="zh-CN" sz="1800" b="0">
                            <a:latin typeface="Cambria Math" panose="02040503050406030204" pitchFamily="18" charset="0"/>
                          </a:rPr>
                          <m:t>2</m:t>
                        </m:r>
                      </m:sup>
                    </m:sSup>
                  </m:oMath>
                </a14:m>
                <a:r>
                  <a:rPr lang="en-US" altLang="zh-CN" sz="1800" dirty="0">
                    <a:latin typeface="Times New Roman" panose="02020603050405020304" pitchFamily="18" charset="0"/>
                  </a:rPr>
                  <a:t>Key Laboratory of Shanghai Education Commission for Intelligent Interaction  and Cognitive Engineering, </a:t>
                </a:r>
              </a:p>
              <a:p>
                <a:r>
                  <a:rPr lang="en-US" altLang="zh-CN" dirty="0">
                    <a:latin typeface="Times New Roman" panose="02020603050405020304" pitchFamily="18" charset="0"/>
                  </a:rPr>
                  <a:t>   </a:t>
                </a:r>
                <a:r>
                  <a:rPr lang="en-US" altLang="zh-CN" sz="1800" dirty="0">
                    <a:latin typeface="Times New Roman" panose="02020603050405020304" pitchFamily="18" charset="0"/>
                  </a:rPr>
                  <a:t>Shanghai Jiao Tong University</a:t>
                </a:r>
              </a:p>
              <a:p>
                <a14:m>
                  <m:oMath xmlns:m="http://schemas.openxmlformats.org/officeDocument/2006/math">
                    <m:sSup>
                      <m:sSupPr>
                        <m:ctrlPr>
                          <a:rPr lang="fr-FR" altLang="zh-CN" sz="1800" i="1">
                            <a:latin typeface="Cambria Math" panose="02040503050406030204" pitchFamily="18" charset="0"/>
                          </a:rPr>
                        </m:ctrlPr>
                      </m:sSupPr>
                      <m:e>
                        <m:r>
                          <a:rPr lang="en-US" altLang="zh-CN" sz="1800" b="0">
                            <a:latin typeface="Cambria Math" panose="02040503050406030204" pitchFamily="18" charset="0"/>
                          </a:rPr>
                          <m:t> </m:t>
                        </m:r>
                      </m:e>
                      <m:sup>
                        <m:r>
                          <a:rPr lang="en-US" altLang="zh-CN" sz="1800" b="0">
                            <a:latin typeface="Cambria Math" panose="02040503050406030204" pitchFamily="18" charset="0"/>
                          </a:rPr>
                          <m:t>3</m:t>
                        </m:r>
                      </m:sup>
                    </m:sSup>
                  </m:oMath>
                </a14:m>
                <a:r>
                  <a:rPr lang="en-US" altLang="zh-CN" sz="1800" dirty="0">
                    <a:latin typeface="Times New Roman" panose="02020603050405020304" pitchFamily="18" charset="0"/>
                  </a:rPr>
                  <a:t>Shanghai Key Laboratory of Trusted Data Circulation and Governance in Web3</a:t>
                </a:r>
              </a:p>
              <a:p>
                <a:r>
                  <a:rPr lang="fr-FR" altLang="zh-CN" sz="1800" dirty="0">
                    <a:solidFill>
                      <a:schemeClr val="bg1"/>
                    </a:solidFill>
                    <a:latin typeface="Times New Roman" panose="02020603050405020304" pitchFamily="18" charset="0"/>
                    <a:cs typeface="Times New Roman" panose="02020603050405020304" pitchFamily="18" charset="0"/>
                  </a:rPr>
                  <a:t>{zouyingcao,yifeiyang}@sjtu.edu.cn, zhaohai@cs.sjtu.edu.cn</a:t>
                </a:r>
                <a:endParaRPr lang="zh-CN" altLang="en-US" sz="1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483ECB79-FE47-8B14-149F-3BE9FCDA8E89}"/>
                  </a:ext>
                </a:extLst>
              </p:cNvPr>
              <p:cNvSpPr txBox="1">
                <a:spLocks noRot="1" noChangeAspect="1" noMove="1" noResize="1" noEditPoints="1" noAdjustHandles="1" noChangeArrowheads="1" noChangeShapeType="1" noTextEdit="1"/>
              </p:cNvSpPr>
              <p:nvPr/>
            </p:nvSpPr>
            <p:spPr>
              <a:xfrm>
                <a:off x="1" y="4869505"/>
                <a:ext cx="12192000" cy="2037545"/>
              </a:xfrm>
              <a:prstGeom prst="rect">
                <a:avLst/>
              </a:prstGeom>
              <a:blipFill>
                <a:blip r:embed="rId5"/>
                <a:stretch>
                  <a:fillRect l="-400" t="-1796" b="-3892"/>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7980D641-5651-9A2A-9F4F-FB90000CF1CE}"/>
              </a:ext>
            </a:extLst>
          </p:cNvPr>
          <p:cNvPicPr>
            <a:picLocks noChangeAspect="1"/>
          </p:cNvPicPr>
          <p:nvPr/>
        </p:nvPicPr>
        <p:blipFill>
          <a:blip r:embed="rId6">
            <a:extLst>
              <a:ext uri="{28A0092B-C50C-407E-A947-70E740481C1C}">
                <a14:useLocalDpi xmlns:a14="http://schemas.microsoft.com/office/drawing/2010/main" val="0"/>
              </a:ext>
            </a:extLst>
          </a:blip>
          <a:srcRect b="21930"/>
          <a:stretch/>
        </p:blipFill>
        <p:spPr>
          <a:xfrm>
            <a:off x="-140919" y="97759"/>
            <a:ext cx="1107278" cy="501382"/>
          </a:xfrm>
          <a:prstGeom prst="rect">
            <a:avLst/>
          </a:prstGeom>
        </p:spPr>
      </p:pic>
    </p:spTree>
    <p:extLst>
      <p:ext uri="{BB962C8B-B14F-4D97-AF65-F5344CB8AC3E}">
        <p14:creationId xmlns:p14="http://schemas.microsoft.com/office/powerpoint/2010/main" val="36497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769B7-A62D-6C27-8535-9D559CA69F9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6633E4-ECB9-8762-F073-4C3392293681}"/>
              </a:ext>
            </a:extLst>
          </p:cNvPr>
          <p:cNvSpPr>
            <a:spLocks noGrp="1"/>
          </p:cNvSpPr>
          <p:nvPr>
            <p:ph type="title"/>
          </p:nvPr>
        </p:nvSpPr>
        <p:spPr>
          <a:xfrm>
            <a:off x="482600" y="136525"/>
            <a:ext cx="2668310" cy="615159"/>
          </a:xfrm>
        </p:spPr>
        <p:txBody>
          <a:bodyPr/>
          <a:lstStyle/>
          <a:p>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Introduction</a:t>
            </a:r>
            <a:endParaRPr lang="zh-CN" altLang="en-US" dirty="0"/>
          </a:p>
        </p:txBody>
      </p:sp>
      <p:sp>
        <p:nvSpPr>
          <p:cNvPr id="4" name="灯片编号占位符 3">
            <a:extLst>
              <a:ext uri="{FF2B5EF4-FFF2-40B4-BE49-F238E27FC236}">
                <a16:creationId xmlns:a16="http://schemas.microsoft.com/office/drawing/2014/main" id="{B0B95C0D-42FD-D53E-3E20-24212EEEE9AB}"/>
              </a:ext>
            </a:extLst>
          </p:cNvPr>
          <p:cNvSpPr>
            <a:spLocks noGrp="1"/>
          </p:cNvSpPr>
          <p:nvPr>
            <p:ph type="sldNum" sz="quarter" idx="12"/>
          </p:nvPr>
        </p:nvSpPr>
        <p:spPr/>
        <p:txBody>
          <a:bodyPr/>
          <a:lstStyle/>
          <a:p>
            <a:fld id="{3ACD1EC8-6F57-41A7-99F1-FEDB2874BA2B}" type="slidenum">
              <a:rPr lang="zh-CN" altLang="en-US" smtClean="0"/>
              <a:t>2</a:t>
            </a:fld>
            <a:endParaRPr lang="zh-CN" altLang="en-US"/>
          </a:p>
        </p:txBody>
      </p:sp>
      <p:pic>
        <p:nvPicPr>
          <p:cNvPr id="34" name="图形 33">
            <a:extLst>
              <a:ext uri="{FF2B5EF4-FFF2-40B4-BE49-F238E27FC236}">
                <a16:creationId xmlns:a16="http://schemas.microsoft.com/office/drawing/2014/main" id="{34F880B3-17A0-43FF-07AC-8FD5D2575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4361" y="3187319"/>
            <a:ext cx="401510" cy="401510"/>
          </a:xfrm>
          <a:prstGeom prst="rect">
            <a:avLst/>
          </a:prstGeom>
        </p:spPr>
      </p:pic>
      <p:sp>
        <p:nvSpPr>
          <p:cNvPr id="46" name="文本框 45">
            <a:extLst>
              <a:ext uri="{FF2B5EF4-FFF2-40B4-BE49-F238E27FC236}">
                <a16:creationId xmlns:a16="http://schemas.microsoft.com/office/drawing/2014/main" id="{C1C41F84-6D21-BD6F-943D-BC6EDF5D0886}"/>
              </a:ext>
            </a:extLst>
          </p:cNvPr>
          <p:cNvSpPr txBox="1"/>
          <p:nvPr/>
        </p:nvSpPr>
        <p:spPr>
          <a:xfrm>
            <a:off x="5771330" y="4869143"/>
            <a:ext cx="5758061" cy="707886"/>
          </a:xfrm>
          <a:prstGeom prst="rect">
            <a:avLst/>
          </a:prstGeom>
          <a:noFill/>
        </p:spPr>
        <p:txBody>
          <a:bodyPr wrap="square">
            <a:spAutoFit/>
          </a:bodyPr>
          <a:lstStyle/>
          <a:p>
            <a:r>
              <a:rPr lang="en-US" altLang="zh-CN" sz="2000" b="1" dirty="0">
                <a:ln w="0"/>
                <a:latin typeface="Times New Roman" panose="02020603050405020304" pitchFamily="18" charset="0"/>
                <a:cs typeface="Times New Roman" panose="02020603050405020304" pitchFamily="18" charset="0"/>
              </a:rPr>
              <a:t>a tendency towards false refusal on benign queries which use similar vocabulary to harmful queries</a:t>
            </a:r>
            <a:endParaRPr lang="zh-CN" altLang="en-US" sz="2000" b="1" dirty="0">
              <a:ln w="0"/>
              <a:latin typeface="Times New Roman" panose="02020603050405020304" pitchFamily="18" charset="0"/>
              <a:cs typeface="Times New Roman" panose="02020603050405020304" pitchFamily="18" charset="0"/>
            </a:endParaRPr>
          </a:p>
        </p:txBody>
      </p:sp>
      <p:sp>
        <p:nvSpPr>
          <p:cNvPr id="47" name="矩形: 圆角 46">
            <a:extLst>
              <a:ext uri="{FF2B5EF4-FFF2-40B4-BE49-F238E27FC236}">
                <a16:creationId xmlns:a16="http://schemas.microsoft.com/office/drawing/2014/main" id="{E0D6805F-C97C-FB0E-83F6-E3B3FC02452E}"/>
              </a:ext>
            </a:extLst>
          </p:cNvPr>
          <p:cNvSpPr/>
          <p:nvPr/>
        </p:nvSpPr>
        <p:spPr>
          <a:xfrm>
            <a:off x="5668743" y="4773260"/>
            <a:ext cx="5758061" cy="895590"/>
          </a:xfrm>
          <a:prstGeom prst="roundRect">
            <a:avLst/>
          </a:prstGeom>
          <a:noFill/>
          <a:ln w="28575">
            <a:solidFill>
              <a:srgbClr val="C0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52" name="图形 51">
            <a:extLst>
              <a:ext uri="{FF2B5EF4-FFF2-40B4-BE49-F238E27FC236}">
                <a16:creationId xmlns:a16="http://schemas.microsoft.com/office/drawing/2014/main" id="{7BC78521-39DE-0C4D-FEF9-BD7177BC03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294361" y="1512859"/>
            <a:ext cx="401510" cy="401510"/>
          </a:xfrm>
          <a:prstGeom prst="rect">
            <a:avLst/>
          </a:prstGeom>
        </p:spPr>
      </p:pic>
      <p:grpSp>
        <p:nvGrpSpPr>
          <p:cNvPr id="91" name="组合 90">
            <a:extLst>
              <a:ext uri="{FF2B5EF4-FFF2-40B4-BE49-F238E27FC236}">
                <a16:creationId xmlns:a16="http://schemas.microsoft.com/office/drawing/2014/main" id="{AB604590-D505-FDCF-6F4A-D914705121CA}"/>
              </a:ext>
            </a:extLst>
          </p:cNvPr>
          <p:cNvGrpSpPr/>
          <p:nvPr/>
        </p:nvGrpSpPr>
        <p:grpSpPr>
          <a:xfrm>
            <a:off x="6310256" y="2122513"/>
            <a:ext cx="4110179" cy="2261211"/>
            <a:chOff x="6310256" y="2122513"/>
            <a:chExt cx="4110179" cy="2261211"/>
          </a:xfrm>
        </p:grpSpPr>
        <p:sp>
          <p:nvSpPr>
            <p:cNvPr id="11" name="文本框 10">
              <a:extLst>
                <a:ext uri="{FF2B5EF4-FFF2-40B4-BE49-F238E27FC236}">
                  <a16:creationId xmlns:a16="http://schemas.microsoft.com/office/drawing/2014/main" id="{58531F55-4A01-80CA-ACA0-D6C74FF88187}"/>
                </a:ext>
              </a:extLst>
            </p:cNvPr>
            <p:cNvSpPr txBox="1"/>
            <p:nvPr/>
          </p:nvSpPr>
          <p:spPr>
            <a:xfrm>
              <a:off x="6373281" y="3737393"/>
              <a:ext cx="4047154"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Figure 1: One example of exaggerated safety phenomenon in aligned LLMs. </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85D5EF0C-0AF1-ABE3-2D02-CAE2B2570B40}"/>
                </a:ext>
              </a:extLst>
            </p:cNvPr>
            <p:cNvPicPr>
              <a:picLocks noChangeAspect="1"/>
            </p:cNvPicPr>
            <p:nvPr/>
          </p:nvPicPr>
          <p:blipFill>
            <a:blip r:embed="rId7"/>
            <a:stretch>
              <a:fillRect/>
            </a:stretch>
          </p:blipFill>
          <p:spPr>
            <a:xfrm>
              <a:off x="6310256" y="2122513"/>
              <a:ext cx="4105275" cy="1533525"/>
            </a:xfrm>
            <a:prstGeom prst="rect">
              <a:avLst/>
            </a:prstGeom>
          </p:spPr>
        </p:pic>
      </p:grpSp>
      <p:pic>
        <p:nvPicPr>
          <p:cNvPr id="12" name="图形 11">
            <a:extLst>
              <a:ext uri="{FF2B5EF4-FFF2-40B4-BE49-F238E27FC236}">
                <a16:creationId xmlns:a16="http://schemas.microsoft.com/office/drawing/2014/main" id="{CDA5CC2C-7723-8134-1CC6-E5086B8FDB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37731" y="1325852"/>
            <a:ext cx="729898" cy="729898"/>
          </a:xfrm>
          <a:prstGeom prst="rect">
            <a:avLst/>
          </a:prstGeom>
        </p:spPr>
      </p:pic>
      <p:pic>
        <p:nvPicPr>
          <p:cNvPr id="16" name="图形 15">
            <a:extLst>
              <a:ext uri="{FF2B5EF4-FFF2-40B4-BE49-F238E27FC236}">
                <a16:creationId xmlns:a16="http://schemas.microsoft.com/office/drawing/2014/main" id="{37F8B1F1-1132-EBBC-0F2B-31AC1CC494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9711" y="2566306"/>
            <a:ext cx="442692" cy="442692"/>
          </a:xfrm>
          <a:prstGeom prst="rect">
            <a:avLst/>
          </a:prstGeom>
        </p:spPr>
      </p:pic>
      <p:sp>
        <p:nvSpPr>
          <p:cNvPr id="27" name="文本框 26">
            <a:extLst>
              <a:ext uri="{FF2B5EF4-FFF2-40B4-BE49-F238E27FC236}">
                <a16:creationId xmlns:a16="http://schemas.microsoft.com/office/drawing/2014/main" id="{DA41A723-FA86-7FCE-2D62-0F26F66981C1}"/>
              </a:ext>
            </a:extLst>
          </p:cNvPr>
          <p:cNvSpPr txBox="1"/>
          <p:nvPr/>
        </p:nvSpPr>
        <p:spPr>
          <a:xfrm>
            <a:off x="630779" y="3203437"/>
            <a:ext cx="1605727" cy="707886"/>
          </a:xfrm>
          <a:prstGeom prst="rect">
            <a:avLst/>
          </a:prstGeom>
          <a:noFill/>
        </p:spPr>
        <p:txBody>
          <a:bodyPr wrap="square">
            <a:spAutoFit/>
          </a:bodyPr>
          <a:lstStyle/>
          <a:p>
            <a:r>
              <a:rPr lang="en-US" altLang="zh-CN" sz="2000" b="1" dirty="0">
                <a:ln w="0"/>
                <a:latin typeface="Times New Roman" panose="02020603050405020304" pitchFamily="18" charset="0"/>
                <a:cs typeface="Times New Roman" panose="02020603050405020304" pitchFamily="18" charset="0"/>
              </a:rPr>
              <a:t>malicious </a:t>
            </a:r>
          </a:p>
          <a:p>
            <a:r>
              <a:rPr lang="en-US" altLang="zh-CN" sz="2000" b="1" dirty="0">
                <a:ln w="0"/>
                <a:latin typeface="Times New Roman" panose="02020603050405020304" pitchFamily="18" charset="0"/>
                <a:cs typeface="Times New Roman" panose="02020603050405020304" pitchFamily="18" charset="0"/>
              </a:rPr>
              <a:t>instructions</a:t>
            </a:r>
            <a:endParaRPr lang="zh-CN" altLang="en-US" sz="2000" b="1" dirty="0">
              <a:ln w="0"/>
              <a:latin typeface="Times New Roman" panose="02020603050405020304" pitchFamily="18" charset="0"/>
              <a:cs typeface="Times New Roman" panose="02020603050405020304" pitchFamily="18" charset="0"/>
            </a:endParaRPr>
          </a:p>
        </p:txBody>
      </p:sp>
      <p:pic>
        <p:nvPicPr>
          <p:cNvPr id="31" name="图形 30">
            <a:extLst>
              <a:ext uri="{FF2B5EF4-FFF2-40B4-BE49-F238E27FC236}">
                <a16:creationId xmlns:a16="http://schemas.microsoft.com/office/drawing/2014/main" id="{6E860B14-F78D-0AD4-ECB5-97FF7589B8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9397" y="2074298"/>
            <a:ext cx="1173430" cy="1173430"/>
          </a:xfrm>
          <a:prstGeom prst="rect">
            <a:avLst/>
          </a:prstGeom>
        </p:spPr>
      </p:pic>
      <p:cxnSp>
        <p:nvCxnSpPr>
          <p:cNvPr id="37" name="直接箭头连接符 36">
            <a:extLst>
              <a:ext uri="{FF2B5EF4-FFF2-40B4-BE49-F238E27FC236}">
                <a16:creationId xmlns:a16="http://schemas.microsoft.com/office/drawing/2014/main" id="{8D4F1F53-0C26-17AC-10D4-D90E5D42B6DF}"/>
              </a:ext>
            </a:extLst>
          </p:cNvPr>
          <p:cNvCxnSpPr>
            <a:cxnSpLocks/>
          </p:cNvCxnSpPr>
          <p:nvPr/>
        </p:nvCxnSpPr>
        <p:spPr>
          <a:xfrm flipV="1">
            <a:off x="2022547" y="1834766"/>
            <a:ext cx="751705" cy="47906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59622B56-1187-965F-48B5-DCD3C2B24B13}"/>
              </a:ext>
            </a:extLst>
          </p:cNvPr>
          <p:cNvCxnSpPr>
            <a:cxnSpLocks/>
          </p:cNvCxnSpPr>
          <p:nvPr/>
        </p:nvCxnSpPr>
        <p:spPr>
          <a:xfrm>
            <a:off x="3631108" y="1733842"/>
            <a:ext cx="567326"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54" name="文本框 53">
            <a:extLst>
              <a:ext uri="{FF2B5EF4-FFF2-40B4-BE49-F238E27FC236}">
                <a16:creationId xmlns:a16="http://schemas.microsoft.com/office/drawing/2014/main" id="{39E9C56D-FB76-8BF2-318D-C491A856ECDA}"/>
              </a:ext>
            </a:extLst>
          </p:cNvPr>
          <p:cNvSpPr txBox="1"/>
          <p:nvPr/>
        </p:nvSpPr>
        <p:spPr>
          <a:xfrm>
            <a:off x="2681614" y="3969716"/>
            <a:ext cx="1536421" cy="707886"/>
          </a:xfrm>
          <a:prstGeom prst="rect">
            <a:avLst/>
          </a:prstGeom>
          <a:noFill/>
        </p:spPr>
        <p:txBody>
          <a:bodyPr wrap="square">
            <a:spAutoFit/>
          </a:bodyPr>
          <a:lstStyle/>
          <a:p>
            <a:r>
              <a:rPr lang="en-US" altLang="zh-CN" sz="2000" b="1" dirty="0">
                <a:ln w="0"/>
                <a:latin typeface="Times New Roman" panose="02020603050405020304" pitchFamily="18" charset="0"/>
                <a:cs typeface="Times New Roman" panose="02020603050405020304" pitchFamily="18" charset="0"/>
              </a:rPr>
              <a:t>+ safety </a:t>
            </a:r>
          </a:p>
          <a:p>
            <a:r>
              <a:rPr lang="en-US" altLang="zh-CN" sz="2000" b="1" dirty="0">
                <a:ln w="0"/>
                <a:latin typeface="Times New Roman" panose="02020603050405020304" pitchFamily="18" charset="0"/>
                <a:cs typeface="Times New Roman" panose="02020603050405020304" pitchFamily="18" charset="0"/>
              </a:rPr>
              <a:t>   alignment </a:t>
            </a:r>
            <a:endParaRPr lang="zh-CN" altLang="en-US" sz="2000" b="1" dirty="0">
              <a:ln w="0"/>
              <a:latin typeface="Times New Roman" panose="02020603050405020304" pitchFamily="18" charset="0"/>
              <a:cs typeface="Times New Roman" panose="02020603050405020304" pitchFamily="18" charset="0"/>
            </a:endParaRPr>
          </a:p>
        </p:txBody>
      </p:sp>
      <p:cxnSp>
        <p:nvCxnSpPr>
          <p:cNvPr id="40" name="直接箭头连接符 39">
            <a:extLst>
              <a:ext uri="{FF2B5EF4-FFF2-40B4-BE49-F238E27FC236}">
                <a16:creationId xmlns:a16="http://schemas.microsoft.com/office/drawing/2014/main" id="{E27AF6C5-7113-6425-2C98-763177AAB3E0}"/>
              </a:ext>
            </a:extLst>
          </p:cNvPr>
          <p:cNvCxnSpPr>
            <a:cxnSpLocks/>
          </p:cNvCxnSpPr>
          <p:nvPr/>
        </p:nvCxnSpPr>
        <p:spPr>
          <a:xfrm>
            <a:off x="2022547" y="2750083"/>
            <a:ext cx="679883" cy="59413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grpSp>
        <p:nvGrpSpPr>
          <p:cNvPr id="58" name="组合 57">
            <a:extLst>
              <a:ext uri="{FF2B5EF4-FFF2-40B4-BE49-F238E27FC236}">
                <a16:creationId xmlns:a16="http://schemas.microsoft.com/office/drawing/2014/main" id="{587805EA-5DDC-7418-9AE1-ED0669148BCB}"/>
              </a:ext>
            </a:extLst>
          </p:cNvPr>
          <p:cNvGrpSpPr/>
          <p:nvPr/>
        </p:nvGrpSpPr>
        <p:grpSpPr>
          <a:xfrm>
            <a:off x="2386597" y="3007496"/>
            <a:ext cx="1195822" cy="954324"/>
            <a:chOff x="2138369" y="3052920"/>
            <a:chExt cx="1195822" cy="954324"/>
          </a:xfrm>
        </p:grpSpPr>
        <p:pic>
          <p:nvPicPr>
            <p:cNvPr id="45" name="图形 44">
              <a:extLst>
                <a:ext uri="{FF2B5EF4-FFF2-40B4-BE49-F238E27FC236}">
                  <a16:creationId xmlns:a16="http://schemas.microsoft.com/office/drawing/2014/main" id="{ECA06FAF-5353-23E1-CECB-F432A1AD11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04293" y="3052920"/>
              <a:ext cx="729898" cy="729898"/>
            </a:xfrm>
            <a:prstGeom prst="rect">
              <a:avLst/>
            </a:prstGeom>
          </p:spPr>
        </p:pic>
        <p:sp>
          <p:nvSpPr>
            <p:cNvPr id="55" name="矩形 54">
              <a:extLst>
                <a:ext uri="{FF2B5EF4-FFF2-40B4-BE49-F238E27FC236}">
                  <a16:creationId xmlns:a16="http://schemas.microsoft.com/office/drawing/2014/main" id="{05769636-DD15-CB9A-115E-A85EC003D250}"/>
                </a:ext>
              </a:extLst>
            </p:cNvPr>
            <p:cNvSpPr/>
            <p:nvPr/>
          </p:nvSpPr>
          <p:spPr>
            <a:xfrm>
              <a:off x="2138369" y="3514898"/>
              <a:ext cx="679883" cy="4152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24" name="图形 23">
              <a:extLst>
                <a:ext uri="{FF2B5EF4-FFF2-40B4-BE49-F238E27FC236}">
                  <a16:creationId xmlns:a16="http://schemas.microsoft.com/office/drawing/2014/main" id="{AE6C1D30-7820-3701-0BCB-3BAAB0DAE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9031" y="3463593"/>
              <a:ext cx="543651" cy="543651"/>
            </a:xfrm>
            <a:prstGeom prst="rect">
              <a:avLst/>
            </a:prstGeom>
          </p:spPr>
        </p:pic>
      </p:grpSp>
      <p:cxnSp>
        <p:nvCxnSpPr>
          <p:cNvPr id="59" name="直接箭头连接符 58">
            <a:extLst>
              <a:ext uri="{FF2B5EF4-FFF2-40B4-BE49-F238E27FC236}">
                <a16:creationId xmlns:a16="http://schemas.microsoft.com/office/drawing/2014/main" id="{F1464EF9-A0EA-607B-6B6E-29035DC819D8}"/>
              </a:ext>
            </a:extLst>
          </p:cNvPr>
          <p:cNvCxnSpPr>
            <a:cxnSpLocks/>
          </p:cNvCxnSpPr>
          <p:nvPr/>
        </p:nvCxnSpPr>
        <p:spPr>
          <a:xfrm>
            <a:off x="3634044" y="3388074"/>
            <a:ext cx="564390"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61" name="文本框 60">
            <a:extLst>
              <a:ext uri="{FF2B5EF4-FFF2-40B4-BE49-F238E27FC236}">
                <a16:creationId xmlns:a16="http://schemas.microsoft.com/office/drawing/2014/main" id="{246FF1AF-FB87-F2BC-10EC-5A6AD7DC0046}"/>
              </a:ext>
            </a:extLst>
          </p:cNvPr>
          <p:cNvSpPr txBox="1"/>
          <p:nvPr/>
        </p:nvSpPr>
        <p:spPr>
          <a:xfrm>
            <a:off x="2826786" y="2081689"/>
            <a:ext cx="1659415" cy="707886"/>
          </a:xfrm>
          <a:prstGeom prst="rect">
            <a:avLst/>
          </a:prstGeom>
          <a:noFill/>
        </p:spPr>
        <p:txBody>
          <a:bodyPr wrap="square">
            <a:spAutoFit/>
          </a:bodyPr>
          <a:lstStyle/>
          <a:p>
            <a:r>
              <a:rPr lang="en-US" altLang="zh-CN" sz="2000" b="1" dirty="0">
                <a:ln w="0"/>
                <a:latin typeface="Times New Roman" panose="02020603050405020304" pitchFamily="18" charset="0"/>
                <a:cs typeface="Times New Roman" panose="02020603050405020304" pitchFamily="18" charset="0"/>
              </a:rPr>
              <a:t>LLMs,</a:t>
            </a:r>
          </a:p>
          <a:p>
            <a:r>
              <a:rPr lang="en-US" altLang="zh-CN" sz="2000" b="1" dirty="0">
                <a:ln w="0"/>
                <a:latin typeface="Times New Roman" panose="02020603050405020304" pitchFamily="18" charset="0"/>
                <a:cs typeface="Times New Roman" panose="02020603050405020304" pitchFamily="18" charset="0"/>
              </a:rPr>
              <a:t>e.g., Llama2 </a:t>
            </a:r>
            <a:endParaRPr lang="zh-CN" altLang="en-US" sz="2000" b="1" dirty="0">
              <a:ln w="0"/>
              <a:latin typeface="Times New Roman" panose="02020603050405020304" pitchFamily="18" charset="0"/>
              <a:cs typeface="Times New Roman" panose="02020603050405020304" pitchFamily="18" charset="0"/>
            </a:endParaRPr>
          </a:p>
        </p:txBody>
      </p:sp>
      <p:grpSp>
        <p:nvGrpSpPr>
          <p:cNvPr id="92" name="组合 91">
            <a:extLst>
              <a:ext uri="{FF2B5EF4-FFF2-40B4-BE49-F238E27FC236}">
                <a16:creationId xmlns:a16="http://schemas.microsoft.com/office/drawing/2014/main" id="{48A26181-4AEB-266A-FE9C-979DBE0D4EEE}"/>
              </a:ext>
            </a:extLst>
          </p:cNvPr>
          <p:cNvGrpSpPr/>
          <p:nvPr/>
        </p:nvGrpSpPr>
        <p:grpSpPr>
          <a:xfrm>
            <a:off x="4964343" y="2555434"/>
            <a:ext cx="1058146" cy="832640"/>
            <a:chOff x="4964343" y="2555434"/>
            <a:chExt cx="1058146" cy="832640"/>
          </a:xfrm>
        </p:grpSpPr>
        <p:pic>
          <p:nvPicPr>
            <p:cNvPr id="79" name="图形 78">
              <a:extLst>
                <a:ext uri="{FF2B5EF4-FFF2-40B4-BE49-F238E27FC236}">
                  <a16:creationId xmlns:a16="http://schemas.microsoft.com/office/drawing/2014/main" id="{93F23C46-9A80-652A-BBE6-C54F4D2FE5A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52550" y="2555434"/>
              <a:ext cx="675220" cy="675220"/>
            </a:xfrm>
            <a:prstGeom prst="rect">
              <a:avLst/>
            </a:prstGeom>
          </p:spPr>
        </p:pic>
        <p:cxnSp>
          <p:nvCxnSpPr>
            <p:cNvPr id="80" name="直接箭头连接符 79">
              <a:extLst>
                <a:ext uri="{FF2B5EF4-FFF2-40B4-BE49-F238E27FC236}">
                  <a16:creationId xmlns:a16="http://schemas.microsoft.com/office/drawing/2014/main" id="{130176A6-CE39-5917-A165-C6DE8597D50E}"/>
                </a:ext>
              </a:extLst>
            </p:cNvPr>
            <p:cNvCxnSpPr>
              <a:cxnSpLocks/>
            </p:cNvCxnSpPr>
            <p:nvPr/>
          </p:nvCxnSpPr>
          <p:spPr>
            <a:xfrm>
              <a:off x="4964343" y="3388074"/>
              <a:ext cx="1058146" cy="0"/>
            </a:xfrm>
            <a:prstGeom prst="straightConnector1">
              <a:avLst/>
            </a:prstGeom>
            <a:ln w="76200">
              <a:solidFill>
                <a:srgbClr val="44659F"/>
              </a:solidFill>
              <a:tailEnd type="triangle"/>
            </a:ln>
          </p:spPr>
          <p:style>
            <a:lnRef idx="3">
              <a:schemeClr val="dk1"/>
            </a:lnRef>
            <a:fillRef idx="0">
              <a:schemeClr val="dk1"/>
            </a:fillRef>
            <a:effectRef idx="2">
              <a:schemeClr val="dk1"/>
            </a:effectRef>
            <a:fontRef idx="minor">
              <a:schemeClr val="tx1"/>
            </a:fontRef>
          </p:style>
        </p:cxnSp>
      </p:grpSp>
      <p:grpSp>
        <p:nvGrpSpPr>
          <p:cNvPr id="93" name="组合 92">
            <a:extLst>
              <a:ext uri="{FF2B5EF4-FFF2-40B4-BE49-F238E27FC236}">
                <a16:creationId xmlns:a16="http://schemas.microsoft.com/office/drawing/2014/main" id="{FA69A526-6B22-B397-918C-20CF50C4600A}"/>
              </a:ext>
            </a:extLst>
          </p:cNvPr>
          <p:cNvGrpSpPr/>
          <p:nvPr/>
        </p:nvGrpSpPr>
        <p:grpSpPr>
          <a:xfrm>
            <a:off x="6310256" y="1497156"/>
            <a:ext cx="4194419" cy="675220"/>
            <a:chOff x="6310256" y="1497156"/>
            <a:chExt cx="4194419" cy="675220"/>
          </a:xfrm>
        </p:grpSpPr>
        <p:sp>
          <p:nvSpPr>
            <p:cNvPr id="38" name="文本框 37">
              <a:extLst>
                <a:ext uri="{FF2B5EF4-FFF2-40B4-BE49-F238E27FC236}">
                  <a16:creationId xmlns:a16="http://schemas.microsoft.com/office/drawing/2014/main" id="{21CFDEE3-F167-71F5-5DAA-7682AA2B9240}"/>
                </a:ext>
              </a:extLst>
            </p:cNvPr>
            <p:cNvSpPr txBox="1"/>
            <p:nvPr/>
          </p:nvSpPr>
          <p:spPr>
            <a:xfrm>
              <a:off x="6310256" y="1535887"/>
              <a:ext cx="3580766" cy="490743"/>
            </a:xfrm>
            <a:prstGeom prst="rect">
              <a:avLst/>
            </a:prstGeom>
            <a:noFill/>
          </p:spPr>
          <p:txBody>
            <a:bodyPr wrap="square">
              <a:spAutoFit/>
            </a:bodyPr>
            <a:lstStyle/>
            <a:p>
              <a:r>
                <a:rPr lang="en-US" altLang="zh-CN" sz="2500" b="1" dirty="0">
                  <a:solidFill>
                    <a:srgbClr val="004098"/>
                  </a:solidFill>
                  <a:latin typeface="Times New Roman" panose="02020603050405020304" pitchFamily="18" charset="0"/>
                  <a:cs typeface="Times New Roman" panose="02020603050405020304" pitchFamily="18" charset="0"/>
                </a:rPr>
                <a:t>Exaggerated Safety issue</a:t>
              </a:r>
              <a:endParaRPr lang="zh-CN" altLang="en-US" sz="2500" b="1" dirty="0">
                <a:solidFill>
                  <a:srgbClr val="004098"/>
                </a:solidFill>
                <a:latin typeface="Times New Roman" panose="02020603050405020304" pitchFamily="18" charset="0"/>
                <a:cs typeface="Times New Roman" panose="02020603050405020304" pitchFamily="18" charset="0"/>
              </a:endParaRPr>
            </a:p>
          </p:txBody>
        </p:sp>
        <p:pic>
          <p:nvPicPr>
            <p:cNvPr id="90" name="图形 89">
              <a:extLst>
                <a:ext uri="{FF2B5EF4-FFF2-40B4-BE49-F238E27FC236}">
                  <a16:creationId xmlns:a16="http://schemas.microsoft.com/office/drawing/2014/main" id="{1A7808C5-27AE-916E-39AC-54CA73E3AA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829455" y="1497156"/>
              <a:ext cx="675220" cy="675220"/>
            </a:xfrm>
            <a:prstGeom prst="rect">
              <a:avLst/>
            </a:prstGeom>
          </p:spPr>
        </p:pic>
      </p:grpSp>
      <p:pic>
        <p:nvPicPr>
          <p:cNvPr id="95" name="图形 94">
            <a:extLst>
              <a:ext uri="{FF2B5EF4-FFF2-40B4-BE49-F238E27FC236}">
                <a16:creationId xmlns:a16="http://schemas.microsoft.com/office/drawing/2014/main" id="{D85AC0EA-1F92-BAB6-01D2-054DE0007DB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571004" y="4958433"/>
            <a:ext cx="525243" cy="525243"/>
          </a:xfrm>
          <a:prstGeom prst="rect">
            <a:avLst/>
          </a:prstGeom>
        </p:spPr>
      </p:pic>
    </p:spTree>
    <p:extLst>
      <p:ext uri="{BB962C8B-B14F-4D97-AF65-F5344CB8AC3E}">
        <p14:creationId xmlns:p14="http://schemas.microsoft.com/office/powerpoint/2010/main" val="207065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par>
                                <p:cTn id="8" presetID="22" presetClass="entr" presetSubtype="4"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dow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down)">
                                      <p:cBhvr>
                                        <p:cTn id="13" dur="500"/>
                                        <p:tgtEl>
                                          <p:spTgt spid="9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down)">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D5C1-828A-6CCD-CDEB-8A7C7B09517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DB97-61FA-60C6-931A-F3FAEFB85388}"/>
              </a:ext>
            </a:extLst>
          </p:cNvPr>
          <p:cNvSpPr>
            <a:spLocks noGrp="1"/>
          </p:cNvSpPr>
          <p:nvPr>
            <p:ph type="title"/>
          </p:nvPr>
        </p:nvSpPr>
        <p:spPr>
          <a:xfrm>
            <a:off x="482600" y="136525"/>
            <a:ext cx="2668310" cy="615159"/>
          </a:xfrm>
        </p:spPr>
        <p:txBody>
          <a:bodyPr/>
          <a:lstStyle/>
          <a:p>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Introduction</a:t>
            </a:r>
            <a:endParaRPr lang="zh-CN" altLang="en-US" dirty="0"/>
          </a:p>
        </p:txBody>
      </p:sp>
      <p:sp>
        <p:nvSpPr>
          <p:cNvPr id="4" name="灯片编号占位符 3">
            <a:extLst>
              <a:ext uri="{FF2B5EF4-FFF2-40B4-BE49-F238E27FC236}">
                <a16:creationId xmlns:a16="http://schemas.microsoft.com/office/drawing/2014/main" id="{3030A851-3DED-8AF0-AC22-8E948CA5D28E}"/>
              </a:ext>
            </a:extLst>
          </p:cNvPr>
          <p:cNvSpPr>
            <a:spLocks noGrp="1"/>
          </p:cNvSpPr>
          <p:nvPr>
            <p:ph type="sldNum" sz="quarter" idx="12"/>
          </p:nvPr>
        </p:nvSpPr>
        <p:spPr/>
        <p:txBody>
          <a:bodyPr/>
          <a:lstStyle/>
          <a:p>
            <a:fld id="{3ACD1EC8-6F57-41A7-99F1-FEDB2874BA2B}" type="slidenum">
              <a:rPr lang="zh-CN" altLang="en-US" smtClean="0"/>
              <a:t>3</a:t>
            </a:fld>
            <a:endParaRPr lang="zh-CN" altLang="en-US"/>
          </a:p>
        </p:txBody>
      </p:sp>
      <p:sp>
        <p:nvSpPr>
          <p:cNvPr id="38" name="文本框 37">
            <a:extLst>
              <a:ext uri="{FF2B5EF4-FFF2-40B4-BE49-F238E27FC236}">
                <a16:creationId xmlns:a16="http://schemas.microsoft.com/office/drawing/2014/main" id="{393FFB42-AE52-AF54-6F26-7E29C7C2005C}"/>
              </a:ext>
            </a:extLst>
          </p:cNvPr>
          <p:cNvSpPr txBox="1"/>
          <p:nvPr/>
        </p:nvSpPr>
        <p:spPr>
          <a:xfrm>
            <a:off x="482599" y="1318740"/>
            <a:ext cx="5749235" cy="477054"/>
          </a:xfrm>
          <a:prstGeom prst="rect">
            <a:avLst/>
          </a:prstGeom>
          <a:noFill/>
        </p:spPr>
        <p:txBody>
          <a:bodyPr wrap="square">
            <a:spAutoFit/>
          </a:bodyPr>
          <a:lstStyle/>
          <a:p>
            <a:r>
              <a:rPr lang="en-US" altLang="zh-CN" sz="2500" b="1" dirty="0">
                <a:solidFill>
                  <a:srgbClr val="004098"/>
                </a:solidFill>
                <a:latin typeface="Times New Roman" panose="02020603050405020304" pitchFamily="18" charset="0"/>
                <a:cs typeface="Times New Roman" panose="02020603050405020304" pitchFamily="18" charset="0"/>
              </a:rPr>
              <a:t>Exaggerated Safety Mitigation Methods</a:t>
            </a:r>
            <a:endParaRPr lang="zh-CN" altLang="en-US" sz="2500" b="1" dirty="0">
              <a:solidFill>
                <a:srgbClr val="004098"/>
              </a:solidFill>
              <a:latin typeface="Times New Roman" panose="02020603050405020304" pitchFamily="18" charset="0"/>
              <a:cs typeface="Times New Roman" panose="02020603050405020304" pitchFamily="18" charset="0"/>
            </a:endParaRPr>
          </a:p>
        </p:txBody>
      </p:sp>
      <p:pic>
        <p:nvPicPr>
          <p:cNvPr id="5" name="图形 4">
            <a:extLst>
              <a:ext uri="{FF2B5EF4-FFF2-40B4-BE49-F238E27FC236}">
                <a16:creationId xmlns:a16="http://schemas.microsoft.com/office/drawing/2014/main" id="{FBC284FC-F3A8-BFDD-4583-8F28AFE99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48" y="3304159"/>
            <a:ext cx="952500" cy="952500"/>
          </a:xfrm>
          <a:prstGeom prst="rect">
            <a:avLst/>
          </a:prstGeom>
        </p:spPr>
      </p:pic>
      <p:sp>
        <p:nvSpPr>
          <p:cNvPr id="43" name="文本框 42">
            <a:extLst>
              <a:ext uri="{FF2B5EF4-FFF2-40B4-BE49-F238E27FC236}">
                <a16:creationId xmlns:a16="http://schemas.microsoft.com/office/drawing/2014/main" id="{989E197D-31BD-FACF-C419-B0EE2E4A81B1}"/>
              </a:ext>
            </a:extLst>
          </p:cNvPr>
          <p:cNvSpPr txBox="1"/>
          <p:nvPr/>
        </p:nvSpPr>
        <p:spPr>
          <a:xfrm>
            <a:off x="1656345" y="4584740"/>
            <a:ext cx="2305050" cy="461665"/>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training-free </a:t>
            </a:r>
            <a:endParaRPr lang="zh-CN" altLang="en-US" sz="2400" b="1" dirty="0">
              <a:ln w="0"/>
              <a:latin typeface="Times New Roman" panose="02020603050405020304" pitchFamily="18" charset="0"/>
              <a:cs typeface="Times New Roman" panose="02020603050405020304" pitchFamily="18" charset="0"/>
            </a:endParaRPr>
          </a:p>
        </p:txBody>
      </p:sp>
      <p:sp>
        <p:nvSpPr>
          <p:cNvPr id="48" name="文本框 47">
            <a:extLst>
              <a:ext uri="{FF2B5EF4-FFF2-40B4-BE49-F238E27FC236}">
                <a16:creationId xmlns:a16="http://schemas.microsoft.com/office/drawing/2014/main" id="{318D640F-2C57-6967-B552-5A0CFBAE6A00}"/>
              </a:ext>
            </a:extLst>
          </p:cNvPr>
          <p:cNvSpPr txBox="1"/>
          <p:nvPr/>
        </p:nvSpPr>
        <p:spPr>
          <a:xfrm>
            <a:off x="1656345" y="2578294"/>
            <a:ext cx="2126973" cy="461665"/>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training-based</a:t>
            </a:r>
            <a:endParaRPr lang="zh-CN" altLang="en-US" sz="2400" b="1" dirty="0">
              <a:ln w="0"/>
              <a:latin typeface="Times New Roman" panose="02020603050405020304" pitchFamily="18" charset="0"/>
              <a:cs typeface="Times New Roman" panose="02020603050405020304" pitchFamily="18" charset="0"/>
            </a:endParaRPr>
          </a:p>
        </p:txBody>
      </p:sp>
      <p:sp>
        <p:nvSpPr>
          <p:cNvPr id="49" name="左大括号 48">
            <a:extLst>
              <a:ext uri="{FF2B5EF4-FFF2-40B4-BE49-F238E27FC236}">
                <a16:creationId xmlns:a16="http://schemas.microsoft.com/office/drawing/2014/main" id="{6E799E32-8D4E-2BF2-1B05-1CF0C3F8B183}"/>
              </a:ext>
            </a:extLst>
          </p:cNvPr>
          <p:cNvSpPr/>
          <p:nvPr/>
        </p:nvSpPr>
        <p:spPr>
          <a:xfrm>
            <a:off x="1065797" y="2778349"/>
            <a:ext cx="536712" cy="2108320"/>
          </a:xfrm>
          <a:prstGeom prst="leftBrace">
            <a:avLst>
              <a:gd name="adj1" fmla="val 5833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44659F"/>
              </a:solidFill>
            </a:endParaRPr>
          </a:p>
        </p:txBody>
      </p:sp>
      <p:grpSp>
        <p:nvGrpSpPr>
          <p:cNvPr id="98" name="组合 97">
            <a:extLst>
              <a:ext uri="{FF2B5EF4-FFF2-40B4-BE49-F238E27FC236}">
                <a16:creationId xmlns:a16="http://schemas.microsoft.com/office/drawing/2014/main" id="{C959D773-80AD-7958-D1CB-CC72A96FE0BE}"/>
              </a:ext>
            </a:extLst>
          </p:cNvPr>
          <p:cNvGrpSpPr/>
          <p:nvPr/>
        </p:nvGrpSpPr>
        <p:grpSpPr>
          <a:xfrm>
            <a:off x="3562067" y="3727726"/>
            <a:ext cx="3261798" cy="2404926"/>
            <a:chOff x="3562067" y="3727726"/>
            <a:chExt cx="3261798" cy="2404926"/>
          </a:xfrm>
        </p:grpSpPr>
        <p:sp>
          <p:nvSpPr>
            <p:cNvPr id="74" name="文本框 73">
              <a:extLst>
                <a:ext uri="{FF2B5EF4-FFF2-40B4-BE49-F238E27FC236}">
                  <a16:creationId xmlns:a16="http://schemas.microsoft.com/office/drawing/2014/main" id="{D457D29C-7468-A0BF-F842-8595AC4026BD}"/>
                </a:ext>
              </a:extLst>
            </p:cNvPr>
            <p:cNvSpPr txBox="1"/>
            <p:nvPr/>
          </p:nvSpPr>
          <p:spPr>
            <a:xfrm>
              <a:off x="3948144" y="3727726"/>
              <a:ext cx="2875721" cy="461665"/>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prompt engineering</a:t>
              </a:r>
              <a:endParaRPr lang="zh-CN" altLang="en-US" sz="2400" b="1" dirty="0">
                <a:ln w="0"/>
                <a:latin typeface="Times New Roman" panose="02020603050405020304" pitchFamily="18" charset="0"/>
                <a:cs typeface="Times New Roman" panose="02020603050405020304" pitchFamily="18" charset="0"/>
              </a:endParaRPr>
            </a:p>
          </p:txBody>
        </p:sp>
        <p:sp>
          <p:nvSpPr>
            <p:cNvPr id="77" name="文本框 76">
              <a:extLst>
                <a:ext uri="{FF2B5EF4-FFF2-40B4-BE49-F238E27FC236}">
                  <a16:creationId xmlns:a16="http://schemas.microsoft.com/office/drawing/2014/main" id="{C30E3998-95D3-917F-0D9F-25B5F39BB5AE}"/>
                </a:ext>
              </a:extLst>
            </p:cNvPr>
            <p:cNvSpPr txBox="1"/>
            <p:nvPr/>
          </p:nvSpPr>
          <p:spPr>
            <a:xfrm>
              <a:off x="3948144" y="5670988"/>
              <a:ext cx="2776330" cy="461664"/>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decoding strategies </a:t>
              </a:r>
              <a:endParaRPr lang="zh-CN" altLang="en-US" sz="2400" b="1" dirty="0">
                <a:ln w="0"/>
                <a:latin typeface="Times New Roman" panose="02020603050405020304" pitchFamily="18" charset="0"/>
                <a:cs typeface="Times New Roman" panose="02020603050405020304" pitchFamily="18" charset="0"/>
              </a:endParaRPr>
            </a:p>
          </p:txBody>
        </p:sp>
        <p:sp>
          <p:nvSpPr>
            <p:cNvPr id="78" name="左大括号 77">
              <a:extLst>
                <a:ext uri="{FF2B5EF4-FFF2-40B4-BE49-F238E27FC236}">
                  <a16:creationId xmlns:a16="http://schemas.microsoft.com/office/drawing/2014/main" id="{B32AA3BB-AC2D-5757-F66F-E6712222165C}"/>
                </a:ext>
              </a:extLst>
            </p:cNvPr>
            <p:cNvSpPr/>
            <p:nvPr/>
          </p:nvSpPr>
          <p:spPr>
            <a:xfrm>
              <a:off x="3562067" y="4062683"/>
              <a:ext cx="276748" cy="1826707"/>
            </a:xfrm>
            <a:prstGeom prst="leftBrace">
              <a:avLst>
                <a:gd name="adj1" fmla="val 58333"/>
                <a:gd name="adj2" fmla="val 5132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44659F"/>
                </a:solidFill>
              </a:endParaRPr>
            </a:p>
          </p:txBody>
        </p:sp>
      </p:grpSp>
      <p:grpSp>
        <p:nvGrpSpPr>
          <p:cNvPr id="101" name="组合 100">
            <a:extLst>
              <a:ext uri="{FF2B5EF4-FFF2-40B4-BE49-F238E27FC236}">
                <a16:creationId xmlns:a16="http://schemas.microsoft.com/office/drawing/2014/main" id="{EDAEA372-4A07-AC2A-9162-DAD860F60134}"/>
              </a:ext>
            </a:extLst>
          </p:cNvPr>
          <p:cNvGrpSpPr/>
          <p:nvPr/>
        </p:nvGrpSpPr>
        <p:grpSpPr>
          <a:xfrm>
            <a:off x="3948144" y="4413235"/>
            <a:ext cx="6408430" cy="1078204"/>
            <a:chOff x="3948144" y="4413235"/>
            <a:chExt cx="5134809" cy="1078204"/>
          </a:xfrm>
        </p:grpSpPr>
        <p:sp>
          <p:nvSpPr>
            <p:cNvPr id="85" name="文本框 84">
              <a:extLst>
                <a:ext uri="{FF2B5EF4-FFF2-40B4-BE49-F238E27FC236}">
                  <a16:creationId xmlns:a16="http://schemas.microsoft.com/office/drawing/2014/main" id="{0657E628-4940-F545-EBF8-20097AC7F546}"/>
                </a:ext>
              </a:extLst>
            </p:cNvPr>
            <p:cNvSpPr txBox="1"/>
            <p:nvPr/>
          </p:nvSpPr>
          <p:spPr>
            <a:xfrm>
              <a:off x="3948144" y="4660442"/>
              <a:ext cx="4917561" cy="830997"/>
            </a:xfrm>
            <a:prstGeom prst="rect">
              <a:avLst/>
            </a:prstGeom>
            <a:noFill/>
          </p:spPr>
          <p:txBody>
            <a:bodyPr wrap="square">
              <a:spAutoFit/>
            </a:bodyPr>
            <a:lstStyle/>
            <a:p>
              <a:r>
                <a:rPr lang="en-US" altLang="zh-CN" sz="2400" b="1" dirty="0">
                  <a:ln w="0"/>
                  <a:solidFill>
                    <a:srgbClr val="C00000"/>
                  </a:solidFill>
                  <a:latin typeface="Times New Roman" panose="02020603050405020304" pitchFamily="18" charset="0"/>
                  <a:cs typeface="Times New Roman" panose="02020603050405020304" pitchFamily="18" charset="0"/>
                </a:rPr>
                <a:t>representation engineering (ours: SCANS)</a:t>
              </a:r>
              <a:endParaRPr lang="zh-CN" altLang="en-US" sz="2400" b="1" dirty="0">
                <a:ln w="0"/>
                <a:solidFill>
                  <a:srgbClr val="C00000"/>
                </a:solidFill>
                <a:latin typeface="Times New Roman" panose="02020603050405020304" pitchFamily="18" charset="0"/>
                <a:cs typeface="Times New Roman" panose="02020603050405020304" pitchFamily="18" charset="0"/>
              </a:endParaRPr>
            </a:p>
          </p:txBody>
        </p:sp>
        <p:pic>
          <p:nvPicPr>
            <p:cNvPr id="87" name="图形 86">
              <a:extLst>
                <a:ext uri="{FF2B5EF4-FFF2-40B4-BE49-F238E27FC236}">
                  <a16:creationId xmlns:a16="http://schemas.microsoft.com/office/drawing/2014/main" id="{C9942499-AA16-848B-F16F-ABEFD6A77E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4967" y="4413235"/>
              <a:ext cx="577986" cy="721476"/>
            </a:xfrm>
            <a:prstGeom prst="rect">
              <a:avLst/>
            </a:prstGeom>
          </p:spPr>
        </p:pic>
      </p:grpSp>
      <p:grpSp>
        <p:nvGrpSpPr>
          <p:cNvPr id="97" name="组合 96">
            <a:extLst>
              <a:ext uri="{FF2B5EF4-FFF2-40B4-BE49-F238E27FC236}">
                <a16:creationId xmlns:a16="http://schemas.microsoft.com/office/drawing/2014/main" id="{A5C7515D-2C02-5C7E-116F-CFE4160DA6CA}"/>
              </a:ext>
            </a:extLst>
          </p:cNvPr>
          <p:cNvGrpSpPr/>
          <p:nvPr/>
        </p:nvGrpSpPr>
        <p:grpSpPr>
          <a:xfrm>
            <a:off x="3863481" y="2193219"/>
            <a:ext cx="5731022" cy="1000628"/>
            <a:chOff x="3863481" y="2193219"/>
            <a:chExt cx="5731022" cy="1000628"/>
          </a:xfrm>
        </p:grpSpPr>
        <p:grpSp>
          <p:nvGrpSpPr>
            <p:cNvPr id="50" name="组合 49">
              <a:extLst>
                <a:ext uri="{FF2B5EF4-FFF2-40B4-BE49-F238E27FC236}">
                  <a16:creationId xmlns:a16="http://schemas.microsoft.com/office/drawing/2014/main" id="{49B751EA-4B73-AABA-64F6-4902C3B04B0B}"/>
                </a:ext>
              </a:extLst>
            </p:cNvPr>
            <p:cNvGrpSpPr/>
            <p:nvPr/>
          </p:nvGrpSpPr>
          <p:grpSpPr>
            <a:xfrm>
              <a:off x="3863481" y="2193219"/>
              <a:ext cx="790414" cy="601790"/>
              <a:chOff x="4964343" y="2555434"/>
              <a:chExt cx="1058146" cy="832640"/>
            </a:xfrm>
          </p:grpSpPr>
          <p:pic>
            <p:nvPicPr>
              <p:cNvPr id="51" name="图形 50">
                <a:extLst>
                  <a:ext uri="{FF2B5EF4-FFF2-40B4-BE49-F238E27FC236}">
                    <a16:creationId xmlns:a16="http://schemas.microsoft.com/office/drawing/2014/main" id="{DB919D4E-BF7F-C71F-EA2F-AAE867B9CB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2550" y="2555434"/>
                <a:ext cx="675220" cy="675220"/>
              </a:xfrm>
              <a:prstGeom prst="rect">
                <a:avLst/>
              </a:prstGeom>
            </p:spPr>
          </p:pic>
          <p:cxnSp>
            <p:nvCxnSpPr>
              <p:cNvPr id="53" name="直接箭头连接符 52">
                <a:extLst>
                  <a:ext uri="{FF2B5EF4-FFF2-40B4-BE49-F238E27FC236}">
                    <a16:creationId xmlns:a16="http://schemas.microsoft.com/office/drawing/2014/main" id="{46EF39C6-9470-86E8-CA34-CAED465617F2}"/>
                  </a:ext>
                </a:extLst>
              </p:cNvPr>
              <p:cNvCxnSpPr>
                <a:cxnSpLocks/>
              </p:cNvCxnSpPr>
              <p:nvPr/>
            </p:nvCxnSpPr>
            <p:spPr>
              <a:xfrm>
                <a:off x="4964343" y="3388074"/>
                <a:ext cx="1058146" cy="0"/>
              </a:xfrm>
              <a:prstGeom prst="straightConnector1">
                <a:avLst/>
              </a:prstGeom>
              <a:ln w="76200">
                <a:solidFill>
                  <a:srgbClr val="44659F"/>
                </a:solidFill>
                <a:tailEnd type="triangle"/>
              </a:ln>
            </p:spPr>
            <p:style>
              <a:lnRef idx="3">
                <a:schemeClr val="dk1"/>
              </a:lnRef>
              <a:fillRef idx="0">
                <a:schemeClr val="dk1"/>
              </a:fillRef>
              <a:effectRef idx="2">
                <a:schemeClr val="dk1"/>
              </a:effectRef>
              <a:fontRef idx="minor">
                <a:schemeClr val="tx1"/>
              </a:fontRef>
            </p:style>
          </p:cxnSp>
        </p:grpSp>
        <p:sp>
          <p:nvSpPr>
            <p:cNvPr id="57" name="文本框 56">
              <a:extLst>
                <a:ext uri="{FF2B5EF4-FFF2-40B4-BE49-F238E27FC236}">
                  <a16:creationId xmlns:a16="http://schemas.microsoft.com/office/drawing/2014/main" id="{1BDB8144-3919-1C6E-E24B-CA75E847FAA5}"/>
                </a:ext>
              </a:extLst>
            </p:cNvPr>
            <p:cNvSpPr txBox="1"/>
            <p:nvPr/>
          </p:nvSpPr>
          <p:spPr>
            <a:xfrm>
              <a:off x="4955309" y="2362850"/>
              <a:ext cx="4005469" cy="830997"/>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scarcity of training data related to exaggerated safety</a:t>
              </a:r>
              <a:endParaRPr lang="zh-CN" altLang="en-US" sz="2400" b="1" dirty="0">
                <a:ln w="0"/>
                <a:latin typeface="Times New Roman" panose="02020603050405020304" pitchFamily="18" charset="0"/>
                <a:cs typeface="Times New Roman" panose="02020603050405020304" pitchFamily="18" charset="0"/>
              </a:endParaRPr>
            </a:p>
          </p:txBody>
        </p:sp>
        <p:pic>
          <p:nvPicPr>
            <p:cNvPr id="89" name="图形 88">
              <a:extLst>
                <a:ext uri="{FF2B5EF4-FFF2-40B4-BE49-F238E27FC236}">
                  <a16:creationId xmlns:a16="http://schemas.microsoft.com/office/drawing/2014/main" id="{422CA89F-04C3-27BE-9F12-C4F8E05CFE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65705" y="2392205"/>
              <a:ext cx="728798" cy="728798"/>
            </a:xfrm>
            <a:prstGeom prst="rect">
              <a:avLst/>
            </a:prstGeom>
          </p:spPr>
        </p:pic>
      </p:grpSp>
      <p:grpSp>
        <p:nvGrpSpPr>
          <p:cNvPr id="100" name="组合 99">
            <a:extLst>
              <a:ext uri="{FF2B5EF4-FFF2-40B4-BE49-F238E27FC236}">
                <a16:creationId xmlns:a16="http://schemas.microsoft.com/office/drawing/2014/main" id="{07109E7E-481E-022D-5977-ACC7B230BEF9}"/>
              </a:ext>
            </a:extLst>
          </p:cNvPr>
          <p:cNvGrpSpPr/>
          <p:nvPr/>
        </p:nvGrpSpPr>
        <p:grpSpPr>
          <a:xfrm>
            <a:off x="6833803" y="5287601"/>
            <a:ext cx="4729114" cy="982228"/>
            <a:chOff x="6833803" y="5287601"/>
            <a:chExt cx="4729114" cy="982228"/>
          </a:xfrm>
        </p:grpSpPr>
        <p:grpSp>
          <p:nvGrpSpPr>
            <p:cNvPr id="81" name="组合 80">
              <a:extLst>
                <a:ext uri="{FF2B5EF4-FFF2-40B4-BE49-F238E27FC236}">
                  <a16:creationId xmlns:a16="http://schemas.microsoft.com/office/drawing/2014/main" id="{F3BE1778-88B7-1EE2-1F3B-0FF1152E8B00}"/>
                </a:ext>
              </a:extLst>
            </p:cNvPr>
            <p:cNvGrpSpPr/>
            <p:nvPr/>
          </p:nvGrpSpPr>
          <p:grpSpPr>
            <a:xfrm>
              <a:off x="6833803" y="5287601"/>
              <a:ext cx="790414" cy="601790"/>
              <a:chOff x="4964343" y="2555434"/>
              <a:chExt cx="1058146" cy="832640"/>
            </a:xfrm>
          </p:grpSpPr>
          <p:pic>
            <p:nvPicPr>
              <p:cNvPr id="82" name="图形 81">
                <a:extLst>
                  <a:ext uri="{FF2B5EF4-FFF2-40B4-BE49-F238E27FC236}">
                    <a16:creationId xmlns:a16="http://schemas.microsoft.com/office/drawing/2014/main" id="{8784D74D-52C0-6892-8D83-9739508DC7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2550" y="2555434"/>
                <a:ext cx="675220" cy="675220"/>
              </a:xfrm>
              <a:prstGeom prst="rect">
                <a:avLst/>
              </a:prstGeom>
            </p:spPr>
          </p:pic>
          <p:cxnSp>
            <p:nvCxnSpPr>
              <p:cNvPr id="83" name="直接箭头连接符 82">
                <a:extLst>
                  <a:ext uri="{FF2B5EF4-FFF2-40B4-BE49-F238E27FC236}">
                    <a16:creationId xmlns:a16="http://schemas.microsoft.com/office/drawing/2014/main" id="{E5F0384A-271C-D4C0-33EB-94E87BE0D1BC}"/>
                  </a:ext>
                </a:extLst>
              </p:cNvPr>
              <p:cNvCxnSpPr>
                <a:cxnSpLocks/>
              </p:cNvCxnSpPr>
              <p:nvPr/>
            </p:nvCxnSpPr>
            <p:spPr>
              <a:xfrm>
                <a:off x="4964343" y="3388074"/>
                <a:ext cx="1058146" cy="0"/>
              </a:xfrm>
              <a:prstGeom prst="straightConnector1">
                <a:avLst/>
              </a:prstGeom>
              <a:ln w="76200">
                <a:solidFill>
                  <a:srgbClr val="44659F"/>
                </a:solidFill>
                <a:tailEnd type="triangle"/>
              </a:ln>
            </p:spPr>
            <p:style>
              <a:lnRef idx="3">
                <a:schemeClr val="dk1"/>
              </a:lnRef>
              <a:fillRef idx="0">
                <a:schemeClr val="dk1"/>
              </a:fillRef>
              <a:effectRef idx="2">
                <a:schemeClr val="dk1"/>
              </a:effectRef>
              <a:fontRef idx="minor">
                <a:schemeClr val="tx1"/>
              </a:fontRef>
            </p:style>
          </p:cxnSp>
        </p:grpSp>
        <p:sp>
          <p:nvSpPr>
            <p:cNvPr id="84" name="文本框 83">
              <a:extLst>
                <a:ext uri="{FF2B5EF4-FFF2-40B4-BE49-F238E27FC236}">
                  <a16:creationId xmlns:a16="http://schemas.microsoft.com/office/drawing/2014/main" id="{C1402806-0D20-9F52-CC42-811F49E394CA}"/>
                </a:ext>
              </a:extLst>
            </p:cNvPr>
            <p:cNvSpPr txBox="1"/>
            <p:nvPr/>
          </p:nvSpPr>
          <p:spPr>
            <a:xfrm>
              <a:off x="7874133" y="5438832"/>
              <a:ext cx="3074469" cy="830997"/>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slow down the model inference speed</a:t>
              </a:r>
              <a:endParaRPr lang="zh-CN" altLang="en-US" sz="2400" b="1" dirty="0">
                <a:ln w="0"/>
                <a:latin typeface="Times New Roman" panose="02020603050405020304" pitchFamily="18" charset="0"/>
                <a:cs typeface="Times New Roman" panose="02020603050405020304" pitchFamily="18" charset="0"/>
              </a:endParaRPr>
            </a:p>
          </p:txBody>
        </p:sp>
        <p:pic>
          <p:nvPicPr>
            <p:cNvPr id="94" name="图形 93">
              <a:extLst>
                <a:ext uri="{FF2B5EF4-FFF2-40B4-BE49-F238E27FC236}">
                  <a16:creationId xmlns:a16="http://schemas.microsoft.com/office/drawing/2014/main" id="{092D5159-C885-76D3-5D3F-4BA1A967C3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4119" y="5541031"/>
              <a:ext cx="728798" cy="728798"/>
            </a:xfrm>
            <a:prstGeom prst="rect">
              <a:avLst/>
            </a:prstGeom>
          </p:spPr>
        </p:pic>
      </p:grpSp>
      <p:grpSp>
        <p:nvGrpSpPr>
          <p:cNvPr id="99" name="组合 98">
            <a:extLst>
              <a:ext uri="{FF2B5EF4-FFF2-40B4-BE49-F238E27FC236}">
                <a16:creationId xmlns:a16="http://schemas.microsoft.com/office/drawing/2014/main" id="{A52EF864-9FCD-DA79-4613-32A3425CE549}"/>
              </a:ext>
            </a:extLst>
          </p:cNvPr>
          <p:cNvGrpSpPr/>
          <p:nvPr/>
        </p:nvGrpSpPr>
        <p:grpSpPr>
          <a:xfrm>
            <a:off x="6837622" y="3290863"/>
            <a:ext cx="5280725" cy="1064022"/>
            <a:chOff x="6837622" y="3290863"/>
            <a:chExt cx="5280725" cy="1064022"/>
          </a:xfrm>
        </p:grpSpPr>
        <p:grpSp>
          <p:nvGrpSpPr>
            <p:cNvPr id="60" name="组合 59">
              <a:extLst>
                <a:ext uri="{FF2B5EF4-FFF2-40B4-BE49-F238E27FC236}">
                  <a16:creationId xmlns:a16="http://schemas.microsoft.com/office/drawing/2014/main" id="{30774D8E-728D-EDFB-6807-AFAFB288DFFA}"/>
                </a:ext>
              </a:extLst>
            </p:cNvPr>
            <p:cNvGrpSpPr/>
            <p:nvPr/>
          </p:nvGrpSpPr>
          <p:grpSpPr>
            <a:xfrm>
              <a:off x="6837622" y="3337597"/>
              <a:ext cx="790414" cy="601790"/>
              <a:chOff x="4964343" y="2555434"/>
              <a:chExt cx="1058146" cy="832640"/>
            </a:xfrm>
          </p:grpSpPr>
          <p:pic>
            <p:nvPicPr>
              <p:cNvPr id="62" name="图形 61">
                <a:extLst>
                  <a:ext uri="{FF2B5EF4-FFF2-40B4-BE49-F238E27FC236}">
                    <a16:creationId xmlns:a16="http://schemas.microsoft.com/office/drawing/2014/main" id="{1A28C94C-BCAA-59E8-7587-930939EF74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2550" y="2555434"/>
                <a:ext cx="675220" cy="675220"/>
              </a:xfrm>
              <a:prstGeom prst="rect">
                <a:avLst/>
              </a:prstGeom>
            </p:spPr>
          </p:pic>
          <p:cxnSp>
            <p:nvCxnSpPr>
              <p:cNvPr id="63" name="直接箭头连接符 62">
                <a:extLst>
                  <a:ext uri="{FF2B5EF4-FFF2-40B4-BE49-F238E27FC236}">
                    <a16:creationId xmlns:a16="http://schemas.microsoft.com/office/drawing/2014/main" id="{AB1C1D88-DD67-C23A-A7ED-B7B2F7B1A7EE}"/>
                  </a:ext>
                </a:extLst>
              </p:cNvPr>
              <p:cNvCxnSpPr>
                <a:cxnSpLocks/>
              </p:cNvCxnSpPr>
              <p:nvPr/>
            </p:nvCxnSpPr>
            <p:spPr>
              <a:xfrm>
                <a:off x="4964343" y="3388074"/>
                <a:ext cx="1058146" cy="0"/>
              </a:xfrm>
              <a:prstGeom prst="straightConnector1">
                <a:avLst/>
              </a:prstGeom>
              <a:ln w="76200">
                <a:solidFill>
                  <a:srgbClr val="44659F"/>
                </a:solidFill>
                <a:tailEnd type="triangle"/>
              </a:ln>
            </p:spPr>
            <p:style>
              <a:lnRef idx="3">
                <a:schemeClr val="dk1"/>
              </a:lnRef>
              <a:fillRef idx="0">
                <a:schemeClr val="dk1"/>
              </a:fillRef>
              <a:effectRef idx="2">
                <a:schemeClr val="dk1"/>
              </a:effectRef>
              <a:fontRef idx="minor">
                <a:schemeClr val="tx1"/>
              </a:fontRef>
            </p:style>
          </p:cxnSp>
        </p:grpSp>
        <p:sp>
          <p:nvSpPr>
            <p:cNvPr id="64" name="文本框 63">
              <a:extLst>
                <a:ext uri="{FF2B5EF4-FFF2-40B4-BE49-F238E27FC236}">
                  <a16:creationId xmlns:a16="http://schemas.microsoft.com/office/drawing/2014/main" id="{540DF29B-5BEF-C1C8-3E52-CF4A6B2A6344}"/>
                </a:ext>
              </a:extLst>
            </p:cNvPr>
            <p:cNvSpPr txBox="1"/>
            <p:nvPr/>
          </p:nvSpPr>
          <p:spPr>
            <a:xfrm>
              <a:off x="7864194" y="3523888"/>
              <a:ext cx="4254153" cy="830997"/>
            </a:xfrm>
            <a:prstGeom prst="rect">
              <a:avLst/>
            </a:prstGeom>
            <a:noFill/>
          </p:spPr>
          <p:txBody>
            <a:bodyPr wrap="square">
              <a:spAutoFit/>
            </a:bodyPr>
            <a:lstStyle/>
            <a:p>
              <a:r>
                <a:rPr lang="en-US" altLang="zh-CN" sz="2400" b="1" dirty="0">
                  <a:ln w="0"/>
                  <a:latin typeface="Times New Roman" panose="02020603050405020304" pitchFamily="18" charset="0"/>
                  <a:cs typeface="Times New Roman" panose="02020603050405020304" pitchFamily="18" charset="0"/>
                </a:rPr>
                <a:t>take time and resources</a:t>
              </a:r>
              <a:br>
                <a:rPr lang="en-US" altLang="zh-CN" sz="2400" b="1" dirty="0">
                  <a:ln w="0"/>
                  <a:latin typeface="Times New Roman" panose="02020603050405020304" pitchFamily="18" charset="0"/>
                  <a:cs typeface="Times New Roman" panose="02020603050405020304" pitchFamily="18" charset="0"/>
                </a:rPr>
              </a:br>
              <a:r>
                <a:rPr lang="en-US" altLang="zh-CN" sz="2400" b="1" dirty="0">
                  <a:ln w="0"/>
                  <a:latin typeface="Times New Roman" panose="02020603050405020304" pitchFamily="18" charset="0"/>
                  <a:cs typeface="Times New Roman" panose="02020603050405020304" pitchFamily="18" charset="0"/>
                </a:rPr>
                <a:t>to design high-quality prompts</a:t>
              </a:r>
              <a:endParaRPr lang="zh-CN" altLang="en-US" sz="2400" b="1" dirty="0">
                <a:ln w="0"/>
                <a:latin typeface="Times New Roman" panose="02020603050405020304" pitchFamily="18" charset="0"/>
                <a:cs typeface="Times New Roman" panose="02020603050405020304" pitchFamily="18" charset="0"/>
              </a:endParaRPr>
            </a:p>
          </p:txBody>
        </p:sp>
        <p:pic>
          <p:nvPicPr>
            <p:cNvPr id="96" name="图形 95">
              <a:extLst>
                <a:ext uri="{FF2B5EF4-FFF2-40B4-BE49-F238E27FC236}">
                  <a16:creationId xmlns:a16="http://schemas.microsoft.com/office/drawing/2014/main" id="{2F3DF2A8-7320-48BD-566F-A853C0BC77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26203" y="3290863"/>
              <a:ext cx="728798" cy="728798"/>
            </a:xfrm>
            <a:prstGeom prst="rect">
              <a:avLst/>
            </a:prstGeom>
          </p:spPr>
        </p:pic>
      </p:grpSp>
    </p:spTree>
    <p:extLst>
      <p:ext uri="{BB962C8B-B14F-4D97-AF65-F5344CB8AC3E}">
        <p14:creationId xmlns:p14="http://schemas.microsoft.com/office/powerpoint/2010/main" val="40776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down)">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down)">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down)">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wipe(down)">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28672C-2A8E-4FFA-B9DD-45B50A245DC3}"/>
              </a:ext>
            </a:extLst>
          </p:cNvPr>
          <p:cNvSpPr>
            <a:spLocks noGrp="1"/>
          </p:cNvSpPr>
          <p:nvPr>
            <p:ph type="title"/>
          </p:nvPr>
        </p:nvSpPr>
        <p:spPr>
          <a:xfrm>
            <a:off x="482599" y="64656"/>
            <a:ext cx="10137373" cy="672573"/>
          </a:xfrm>
        </p:spPr>
        <p:txBody>
          <a:bodyPr/>
          <a:lstStyle/>
          <a:p>
            <a:pPr>
              <a:lnSpc>
                <a:spcPct val="100000"/>
              </a:lnSpc>
            </a:pPr>
            <a:r>
              <a:rPr lang="en-US" altLang="zh-CN" dirty="0">
                <a:latin typeface="Times New Roman" panose="02020603050405020304" pitchFamily="18" charset="0"/>
                <a:cs typeface="Times New Roman" panose="02020603050405020304" pitchFamily="18" charset="0"/>
              </a:rPr>
              <a:t>Inducing the Refusal Steering Vectors </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B0DCD223-8F37-46D0-9AFE-079B3C2852E2}"/>
              </a:ext>
            </a:extLst>
          </p:cNvPr>
          <p:cNvSpPr>
            <a:spLocks noGrp="1"/>
          </p:cNvSpPr>
          <p:nvPr>
            <p:ph type="sldNum" sz="quarter" idx="12"/>
          </p:nvPr>
        </p:nvSpPr>
        <p:spPr/>
        <p:txBody>
          <a:bodyPr/>
          <a:lstStyle/>
          <a:p>
            <a:fld id="{3ACD1EC8-6F57-41A7-99F1-FEDB2874BA2B}" type="slidenum">
              <a:rPr lang="zh-CN" altLang="en-US" smtClean="0"/>
              <a:t>4</a:t>
            </a:fld>
            <a:endParaRPr lang="zh-CN" altLang="en-US"/>
          </a:p>
        </p:txBody>
      </p:sp>
      <p:sp>
        <p:nvSpPr>
          <p:cNvPr id="10" name="文本框 9">
            <a:extLst>
              <a:ext uri="{FF2B5EF4-FFF2-40B4-BE49-F238E27FC236}">
                <a16:creationId xmlns:a16="http://schemas.microsoft.com/office/drawing/2014/main" id="{539CB48F-41B3-154C-D25D-D3F21F2D791A}"/>
              </a:ext>
            </a:extLst>
          </p:cNvPr>
          <p:cNvSpPr txBox="1"/>
          <p:nvPr/>
        </p:nvSpPr>
        <p:spPr>
          <a:xfrm>
            <a:off x="315618" y="4560592"/>
            <a:ext cx="11791099" cy="477054"/>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solidFill>
                  <a:srgbClr val="004098"/>
                </a:solidFill>
                <a:latin typeface="Times New Roman" panose="02020603050405020304" pitchFamily="18" charset="0"/>
                <a:cs typeface="Times New Roman" panose="02020603050405020304" pitchFamily="18" charset="0"/>
              </a:rPr>
              <a:t>a direction from the model’s inclination to answer towards the unwillingness to answer</a:t>
            </a:r>
          </a:p>
        </p:txBody>
      </p:sp>
      <p:grpSp>
        <p:nvGrpSpPr>
          <p:cNvPr id="11" name="组合 10">
            <a:extLst>
              <a:ext uri="{FF2B5EF4-FFF2-40B4-BE49-F238E27FC236}">
                <a16:creationId xmlns:a16="http://schemas.microsoft.com/office/drawing/2014/main" id="{F7E7C4BF-F6A1-2B5F-FBC4-C480E4564DBF}"/>
              </a:ext>
            </a:extLst>
          </p:cNvPr>
          <p:cNvGrpSpPr/>
          <p:nvPr/>
        </p:nvGrpSpPr>
        <p:grpSpPr>
          <a:xfrm>
            <a:off x="921832" y="1791419"/>
            <a:ext cx="9962231" cy="1557501"/>
            <a:chOff x="806423" y="1713386"/>
            <a:chExt cx="9962231" cy="1557501"/>
          </a:xfrm>
        </p:grpSpPr>
        <p:grpSp>
          <p:nvGrpSpPr>
            <p:cNvPr id="156" name="组合 155">
              <a:extLst>
                <a:ext uri="{FF2B5EF4-FFF2-40B4-BE49-F238E27FC236}">
                  <a16:creationId xmlns:a16="http://schemas.microsoft.com/office/drawing/2014/main" id="{ED0C5920-4542-01D4-989F-031BD9F12469}"/>
                </a:ext>
              </a:extLst>
            </p:cNvPr>
            <p:cNvGrpSpPr/>
            <p:nvPr/>
          </p:nvGrpSpPr>
          <p:grpSpPr>
            <a:xfrm>
              <a:off x="6061554" y="2489129"/>
              <a:ext cx="622362" cy="641510"/>
              <a:chOff x="8117133" y="1630720"/>
              <a:chExt cx="622361" cy="641510"/>
            </a:xfrm>
          </p:grpSpPr>
          <p:pic>
            <p:nvPicPr>
              <p:cNvPr id="153" name="图形 152">
                <a:extLst>
                  <a:ext uri="{FF2B5EF4-FFF2-40B4-BE49-F238E27FC236}">
                    <a16:creationId xmlns:a16="http://schemas.microsoft.com/office/drawing/2014/main" id="{366D8EC8-1CC5-5561-F38D-BFA1B05B34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2647" y="1630720"/>
                <a:ext cx="596847" cy="596847"/>
              </a:xfrm>
              <a:prstGeom prst="rect">
                <a:avLst/>
              </a:prstGeom>
            </p:spPr>
          </p:pic>
          <p:sp>
            <p:nvSpPr>
              <p:cNvPr id="154" name="矩形 153">
                <a:extLst>
                  <a:ext uri="{FF2B5EF4-FFF2-40B4-BE49-F238E27FC236}">
                    <a16:creationId xmlns:a16="http://schemas.microsoft.com/office/drawing/2014/main" id="{13977D9D-8427-7140-F966-A646DBAC38A1}"/>
                  </a:ext>
                </a:extLst>
              </p:cNvPr>
              <p:cNvSpPr/>
              <p:nvPr/>
            </p:nvSpPr>
            <p:spPr>
              <a:xfrm>
                <a:off x="8117133" y="1762150"/>
                <a:ext cx="449359" cy="51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cxnSp>
          <p:nvCxnSpPr>
            <p:cNvPr id="107" name="直接箭头连接符 106">
              <a:extLst>
                <a:ext uri="{FF2B5EF4-FFF2-40B4-BE49-F238E27FC236}">
                  <a16:creationId xmlns:a16="http://schemas.microsoft.com/office/drawing/2014/main" id="{E62327FD-2BFF-57D1-DF2A-CCA034B87BE0}"/>
                </a:ext>
              </a:extLst>
            </p:cNvPr>
            <p:cNvCxnSpPr>
              <a:cxnSpLocks/>
              <a:stCxn id="32" idx="3"/>
            </p:cNvCxnSpPr>
            <p:nvPr/>
          </p:nvCxnSpPr>
          <p:spPr>
            <a:xfrm>
              <a:off x="3301380" y="2105007"/>
              <a:ext cx="606666" cy="2579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13" name="直接箭头连接符 112">
              <a:extLst>
                <a:ext uri="{FF2B5EF4-FFF2-40B4-BE49-F238E27FC236}">
                  <a16:creationId xmlns:a16="http://schemas.microsoft.com/office/drawing/2014/main" id="{297BFD12-E740-F328-BF2A-031DE8C198B4}"/>
                </a:ext>
              </a:extLst>
            </p:cNvPr>
            <p:cNvCxnSpPr>
              <a:cxnSpLocks/>
            </p:cNvCxnSpPr>
            <p:nvPr/>
          </p:nvCxnSpPr>
          <p:spPr>
            <a:xfrm flipV="1">
              <a:off x="5414121" y="2154428"/>
              <a:ext cx="534889" cy="2198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5" name="直接箭头连接符 124">
              <a:extLst>
                <a:ext uri="{FF2B5EF4-FFF2-40B4-BE49-F238E27FC236}">
                  <a16:creationId xmlns:a16="http://schemas.microsoft.com/office/drawing/2014/main" id="{7C94DB91-D92B-FE2C-8A56-4EB37F8B0B73}"/>
                </a:ext>
              </a:extLst>
            </p:cNvPr>
            <p:cNvCxnSpPr>
              <a:cxnSpLocks/>
            </p:cNvCxnSpPr>
            <p:nvPr/>
          </p:nvCxnSpPr>
          <p:spPr>
            <a:xfrm>
              <a:off x="5408304" y="2587650"/>
              <a:ext cx="538895" cy="2500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2" name="直接箭头连接符 151">
              <a:extLst>
                <a:ext uri="{FF2B5EF4-FFF2-40B4-BE49-F238E27FC236}">
                  <a16:creationId xmlns:a16="http://schemas.microsoft.com/office/drawing/2014/main" id="{BC873E0F-8B86-A6D8-4C47-276223B6A55B}"/>
                </a:ext>
              </a:extLst>
            </p:cNvPr>
            <p:cNvCxnSpPr>
              <a:cxnSpLocks/>
            </p:cNvCxnSpPr>
            <p:nvPr/>
          </p:nvCxnSpPr>
          <p:spPr>
            <a:xfrm flipV="1">
              <a:off x="9260064" y="2514348"/>
              <a:ext cx="293282" cy="3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1" name="直接箭头连接符 170">
              <a:extLst>
                <a:ext uri="{FF2B5EF4-FFF2-40B4-BE49-F238E27FC236}">
                  <a16:creationId xmlns:a16="http://schemas.microsoft.com/office/drawing/2014/main" id="{CF9AF5B4-84C5-5FD4-6937-448EC5923819}"/>
                </a:ext>
              </a:extLst>
            </p:cNvPr>
            <p:cNvCxnSpPr>
              <a:cxnSpLocks/>
              <a:stCxn id="34" idx="3"/>
            </p:cNvCxnSpPr>
            <p:nvPr/>
          </p:nvCxnSpPr>
          <p:spPr>
            <a:xfrm flipV="1">
              <a:off x="3301383" y="2587653"/>
              <a:ext cx="592665" cy="2585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矩形: 圆角 19">
              <a:extLst>
                <a:ext uri="{FF2B5EF4-FFF2-40B4-BE49-F238E27FC236}">
                  <a16:creationId xmlns:a16="http://schemas.microsoft.com/office/drawing/2014/main" id="{10ACB5A5-8249-D9CE-B881-E59BDD0CAE57}"/>
                </a:ext>
              </a:extLst>
            </p:cNvPr>
            <p:cNvSpPr/>
            <p:nvPr/>
          </p:nvSpPr>
          <p:spPr>
            <a:xfrm>
              <a:off x="806423" y="1713386"/>
              <a:ext cx="9952179" cy="1557501"/>
            </a:xfrm>
            <a:prstGeom prst="roundRect">
              <a:avLst>
                <a:gd name="adj" fmla="val 10892"/>
              </a:avLst>
            </a:prstGeom>
            <a:noFill/>
            <a:ln w="19050">
              <a:solidFill>
                <a:srgbClr val="44659F"/>
              </a:solidFill>
            </a:ln>
            <a:effectLst>
              <a:glow rad="63500">
                <a:schemeClr val="accent1">
                  <a:lumMod val="20000"/>
                  <a:lumOff val="80000"/>
                  <a:alpha val="40000"/>
                </a:schemeClr>
              </a:glo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pic>
          <p:nvPicPr>
            <p:cNvPr id="32" name="图形 31">
              <a:extLst>
                <a:ext uri="{FF2B5EF4-FFF2-40B4-BE49-F238E27FC236}">
                  <a16:creationId xmlns:a16="http://schemas.microsoft.com/office/drawing/2014/main" id="{3D2A297B-F89E-E1CD-DF21-C06C5CBE7F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0082" y="1759360"/>
              <a:ext cx="691299" cy="691299"/>
            </a:xfrm>
            <a:prstGeom prst="rect">
              <a:avLst/>
            </a:prstGeom>
          </p:spPr>
        </p:pic>
        <p:pic>
          <p:nvPicPr>
            <p:cNvPr id="34" name="图形 33">
              <a:extLst>
                <a:ext uri="{FF2B5EF4-FFF2-40B4-BE49-F238E27FC236}">
                  <a16:creationId xmlns:a16="http://schemas.microsoft.com/office/drawing/2014/main" id="{60FB61AA-4902-DDF9-22C2-7C62A8CC5C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0082" y="2500513"/>
              <a:ext cx="691299" cy="691299"/>
            </a:xfrm>
            <a:prstGeom prst="rect">
              <a:avLst/>
            </a:prstGeom>
          </p:spPr>
        </p:pic>
        <p:grpSp>
          <p:nvGrpSpPr>
            <p:cNvPr id="58" name="组合 57">
              <a:extLst>
                <a:ext uri="{FF2B5EF4-FFF2-40B4-BE49-F238E27FC236}">
                  <a16:creationId xmlns:a16="http://schemas.microsoft.com/office/drawing/2014/main" id="{DE1CC9A3-4C4A-B18D-FFB3-55DA8AB212C6}"/>
                </a:ext>
              </a:extLst>
            </p:cNvPr>
            <p:cNvGrpSpPr/>
            <p:nvPr/>
          </p:nvGrpSpPr>
          <p:grpSpPr>
            <a:xfrm>
              <a:off x="4038335" y="1737245"/>
              <a:ext cx="1166485" cy="1138769"/>
              <a:chOff x="4197750" y="934742"/>
              <a:chExt cx="1166484" cy="1138770"/>
            </a:xfrm>
          </p:grpSpPr>
          <p:pic>
            <p:nvPicPr>
              <p:cNvPr id="43" name="图形 42">
                <a:extLst>
                  <a:ext uri="{FF2B5EF4-FFF2-40B4-BE49-F238E27FC236}">
                    <a16:creationId xmlns:a16="http://schemas.microsoft.com/office/drawing/2014/main" id="{A0AF4B19-3BBD-8C63-7022-B258DD37CA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12445" y="934742"/>
                <a:ext cx="951789" cy="951789"/>
              </a:xfrm>
              <a:prstGeom prst="rect">
                <a:avLst/>
              </a:prstGeom>
              <a:effectLst>
                <a:outerShdw blurRad="76200" dir="18900000" sy="23000" kx="-1200000" algn="bl" rotWithShape="0">
                  <a:prstClr val="black">
                    <a:alpha val="20000"/>
                  </a:prstClr>
                </a:outerShdw>
              </a:effectLst>
            </p:spPr>
          </p:pic>
          <p:sp>
            <p:nvSpPr>
              <p:cNvPr id="44" name="矩形 43">
                <a:extLst>
                  <a:ext uri="{FF2B5EF4-FFF2-40B4-BE49-F238E27FC236}">
                    <a16:creationId xmlns:a16="http://schemas.microsoft.com/office/drawing/2014/main" id="{81A0EBF7-6AF4-58F8-D593-CF412A0958D2}"/>
                  </a:ext>
                </a:extLst>
              </p:cNvPr>
              <p:cNvSpPr/>
              <p:nvPr/>
            </p:nvSpPr>
            <p:spPr>
              <a:xfrm>
                <a:off x="4270414" y="1586849"/>
                <a:ext cx="404326" cy="46248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47" name="图形 46">
                <a:extLst>
                  <a:ext uri="{FF2B5EF4-FFF2-40B4-BE49-F238E27FC236}">
                    <a16:creationId xmlns:a16="http://schemas.microsoft.com/office/drawing/2014/main" id="{353CF6F7-C5CD-4E97-22B4-F1D9430FF0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97750" y="1519333"/>
                <a:ext cx="554179" cy="554179"/>
              </a:xfrm>
              <a:prstGeom prst="rect">
                <a:avLst/>
              </a:prstGeom>
            </p:spPr>
          </p:pic>
        </p:grpSp>
        <p:grpSp>
          <p:nvGrpSpPr>
            <p:cNvPr id="119" name="组合 118">
              <a:extLst>
                <a:ext uri="{FF2B5EF4-FFF2-40B4-BE49-F238E27FC236}">
                  <a16:creationId xmlns:a16="http://schemas.microsoft.com/office/drawing/2014/main" id="{63CC5092-6B0D-739A-05EF-2C01CAF58CBB}"/>
                </a:ext>
              </a:extLst>
            </p:cNvPr>
            <p:cNvGrpSpPr/>
            <p:nvPr/>
          </p:nvGrpSpPr>
          <p:grpSpPr>
            <a:xfrm>
              <a:off x="6018578" y="1737985"/>
              <a:ext cx="650011" cy="676092"/>
              <a:chOff x="6482459" y="756315"/>
              <a:chExt cx="773155" cy="750092"/>
            </a:xfrm>
          </p:grpSpPr>
          <p:grpSp>
            <p:nvGrpSpPr>
              <p:cNvPr id="117" name="组合 116">
                <a:extLst>
                  <a:ext uri="{FF2B5EF4-FFF2-40B4-BE49-F238E27FC236}">
                    <a16:creationId xmlns:a16="http://schemas.microsoft.com/office/drawing/2014/main" id="{E7C2EC4B-89E3-EAA9-CDA8-BE975B2E3160}"/>
                  </a:ext>
                </a:extLst>
              </p:cNvPr>
              <p:cNvGrpSpPr/>
              <p:nvPr/>
            </p:nvGrpSpPr>
            <p:grpSpPr>
              <a:xfrm>
                <a:off x="6546574" y="756315"/>
                <a:ext cx="709040" cy="724270"/>
                <a:chOff x="7189224" y="1398274"/>
                <a:chExt cx="709040" cy="724270"/>
              </a:xfrm>
            </p:grpSpPr>
            <p:pic>
              <p:nvPicPr>
                <p:cNvPr id="115" name="图形 114">
                  <a:extLst>
                    <a:ext uri="{FF2B5EF4-FFF2-40B4-BE49-F238E27FC236}">
                      <a16:creationId xmlns:a16="http://schemas.microsoft.com/office/drawing/2014/main" id="{C841D407-9014-322E-2D4C-F329219510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16912" y="1398274"/>
                  <a:ext cx="681352" cy="681352"/>
                </a:xfrm>
                <a:prstGeom prst="rect">
                  <a:avLst/>
                </a:prstGeom>
              </p:spPr>
            </p:pic>
            <p:sp>
              <p:nvSpPr>
                <p:cNvPr id="116" name="矩形 115">
                  <a:extLst>
                    <a:ext uri="{FF2B5EF4-FFF2-40B4-BE49-F238E27FC236}">
                      <a16:creationId xmlns:a16="http://schemas.microsoft.com/office/drawing/2014/main" id="{FF2E378B-9A8B-D1AB-68C5-9ECEB04E0DD8}"/>
                    </a:ext>
                  </a:extLst>
                </p:cNvPr>
                <p:cNvSpPr/>
                <p:nvPr/>
              </p:nvSpPr>
              <p:spPr>
                <a:xfrm>
                  <a:off x="7189224" y="1556634"/>
                  <a:ext cx="534489" cy="56591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pic>
            <p:nvPicPr>
              <p:cNvPr id="88" name="图形 87">
                <a:extLst>
                  <a:ext uri="{FF2B5EF4-FFF2-40B4-BE49-F238E27FC236}">
                    <a16:creationId xmlns:a16="http://schemas.microsoft.com/office/drawing/2014/main" id="{C7AD73C7-7D39-DED7-0FB0-C8DAB6DAE8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82459" y="825055"/>
                <a:ext cx="681352" cy="681352"/>
              </a:xfrm>
              <a:prstGeom prst="rect">
                <a:avLst/>
              </a:prstGeom>
            </p:spPr>
          </p:pic>
        </p:grpSp>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7EFF07F7-6522-893D-F8A5-E9E757134227}"/>
                    </a:ext>
                  </a:extLst>
                </p:cNvPr>
                <p:cNvSpPr txBox="1"/>
                <p:nvPr/>
              </p:nvSpPr>
              <p:spPr>
                <a:xfrm>
                  <a:off x="6495346" y="1908652"/>
                  <a:ext cx="2286816" cy="411716"/>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activation </a:t>
                  </a:r>
                  <a14:m>
                    <m:oMath xmlns:m="http://schemas.openxmlformats.org/officeDocument/2006/math">
                      <m:sSup>
                        <m:sSupPr>
                          <m:ctrlPr>
                            <a:rPr lang="en-US" altLang="zh-CN" sz="1999" b="1" i="1" smtClean="0">
                              <a:latin typeface="Cambria Math" panose="02040503050406030204" pitchFamily="18" charset="0"/>
                            </a:rPr>
                          </m:ctrlPr>
                        </m:sSupPr>
                        <m:e>
                          <m:r>
                            <a:rPr lang="en-US" altLang="zh-CN" sz="1999" b="1" i="1" smtClean="0">
                              <a:latin typeface="Cambria Math" panose="02040503050406030204" pitchFamily="18" charset="0"/>
                            </a:rPr>
                            <m:t>𝒂</m:t>
                          </m:r>
                        </m:e>
                        <m:sup>
                          <m:r>
                            <a:rPr lang="en-US" altLang="zh-CN" sz="1999" b="1" i="1" smtClean="0">
                              <a:latin typeface="Cambria Math" panose="02040503050406030204" pitchFamily="18" charset="0"/>
                            </a:rPr>
                            <m:t>𝒍</m:t>
                          </m:r>
                        </m:sup>
                      </m:sSup>
                      <m:r>
                        <a:rPr lang="en-US" altLang="zh-CN" sz="1999" b="1" i="1" smtClean="0">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a:latin typeface="Cambria Math" panose="02040503050406030204" pitchFamily="18" charset="0"/>
                              <a:cs typeface="Times New Roman" panose="02020603050405020304" pitchFamily="18" charset="0"/>
                            </a:rPr>
                            <m:t>+</m:t>
                          </m:r>
                        </m:sup>
                      </m:sSup>
                      <m:r>
                        <a:rPr lang="en-US" altLang="zh-CN" sz="1999" b="1" i="1" smtClean="0">
                          <a:latin typeface="Cambria Math" panose="02040503050406030204" pitchFamily="18" charset="0"/>
                          <a:cs typeface="Times New Roman" panose="02020603050405020304" pitchFamily="18" charset="0"/>
                        </a:rPr>
                        <m:t>)</m:t>
                      </m:r>
                    </m:oMath>
                  </a14:m>
                  <a:endParaRPr lang="en-US" altLang="zh-CN" sz="1999" b="1" i="1" dirty="0">
                    <a:latin typeface="Times New Roman" panose="02020603050405020304" pitchFamily="18" charset="0"/>
                    <a:cs typeface="Times New Roman" panose="02020603050405020304" pitchFamily="18" charset="0"/>
                  </a:endParaRPr>
                </a:p>
              </p:txBody>
            </p:sp>
          </mc:Choice>
          <mc:Fallback xmlns="">
            <p:sp>
              <p:nvSpPr>
                <p:cNvPr id="90" name="文本框 89">
                  <a:extLst>
                    <a:ext uri="{FF2B5EF4-FFF2-40B4-BE49-F238E27FC236}">
                      <a16:creationId xmlns:a16="http://schemas.microsoft.com/office/drawing/2014/main" id="{7EFF07F7-6522-893D-F8A5-E9E757134227}"/>
                    </a:ext>
                  </a:extLst>
                </p:cNvPr>
                <p:cNvSpPr txBox="1">
                  <a:spLocks noRot="1" noChangeAspect="1" noMove="1" noResize="1" noEditPoints="1" noAdjustHandles="1" noChangeArrowheads="1" noChangeShapeType="1" noTextEdit="1"/>
                </p:cNvSpPr>
                <p:nvPr/>
              </p:nvSpPr>
              <p:spPr>
                <a:xfrm>
                  <a:off x="6495346" y="1908652"/>
                  <a:ext cx="2286816" cy="411716"/>
                </a:xfrm>
                <a:prstGeom prst="rect">
                  <a:avLst/>
                </a:prstGeom>
                <a:blipFill>
                  <a:blip r:embed="rId15"/>
                  <a:stretch>
                    <a:fillRect t="-5970" b="-268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文本框 108">
                  <a:extLst>
                    <a:ext uri="{FF2B5EF4-FFF2-40B4-BE49-F238E27FC236}">
                      <a16:creationId xmlns:a16="http://schemas.microsoft.com/office/drawing/2014/main" id="{DD95516A-1F39-BB5A-B623-144243369865}"/>
                    </a:ext>
                  </a:extLst>
                </p:cNvPr>
                <p:cNvSpPr txBox="1"/>
                <p:nvPr/>
              </p:nvSpPr>
              <p:spPr>
                <a:xfrm>
                  <a:off x="6613212" y="2651816"/>
                  <a:ext cx="2147312" cy="411716"/>
                </a:xfrm>
                <a:prstGeom prst="rect">
                  <a:avLst/>
                </a:prstGeom>
                <a:noFill/>
              </p:spPr>
              <p:txBody>
                <a:bodyPr wrap="square">
                  <a:spAutoFit/>
                </a:bodyPr>
                <a:lstStyle/>
                <a:p>
                  <a:r>
                    <a:rPr lang="en-US" altLang="zh-CN" sz="1999" b="1" dirty="0">
                      <a:latin typeface="Times New Roman" panose="02020603050405020304" pitchFamily="18" charset="0"/>
                      <a:cs typeface="Times New Roman" panose="02020603050405020304" pitchFamily="18" charset="0"/>
                    </a:rPr>
                    <a:t>activation </a:t>
                  </a:r>
                  <a14:m>
                    <m:oMath xmlns:m="http://schemas.openxmlformats.org/officeDocument/2006/math">
                      <m:sSup>
                        <m:sSupPr>
                          <m:ctrlPr>
                            <a:rPr lang="en-US" altLang="zh-CN" sz="1999" b="1" i="1">
                              <a:latin typeface="Cambria Math" panose="02040503050406030204" pitchFamily="18" charset="0"/>
                            </a:rPr>
                          </m:ctrlPr>
                        </m:sSupPr>
                        <m:e>
                          <m:r>
                            <a:rPr lang="en-US" altLang="zh-CN" sz="1999" b="1" i="1">
                              <a:latin typeface="Cambria Math" panose="02040503050406030204" pitchFamily="18" charset="0"/>
                            </a:rPr>
                            <m:t>𝒂</m:t>
                          </m:r>
                        </m:e>
                        <m:sup>
                          <m:r>
                            <a:rPr lang="en-US" altLang="zh-CN" sz="1999" b="1" i="1">
                              <a:latin typeface="Cambria Math" panose="02040503050406030204" pitchFamily="18" charset="0"/>
                            </a:rPr>
                            <m:t>𝒍</m:t>
                          </m:r>
                        </m:sup>
                      </m:sSup>
                      <m:r>
                        <a:rPr lang="en-US" altLang="zh-CN" sz="1999" b="1" i="1">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smtClean="0">
                              <a:latin typeface="Cambria Math" panose="02040503050406030204" pitchFamily="18" charset="0"/>
                              <a:cs typeface="Times New Roman" panose="02020603050405020304" pitchFamily="18" charset="0"/>
                            </a:rPr>
                            <m:t>−</m:t>
                          </m:r>
                        </m:sup>
                      </m:sSup>
                      <m:r>
                        <a:rPr lang="en-US" altLang="zh-CN" sz="1999" b="1" i="1">
                          <a:latin typeface="Cambria Math" panose="02040503050406030204" pitchFamily="18" charset="0"/>
                          <a:cs typeface="Times New Roman" panose="02020603050405020304" pitchFamily="18" charset="0"/>
                        </a:rPr>
                        <m:t>)</m:t>
                      </m:r>
                    </m:oMath>
                  </a14:m>
                  <a:endParaRPr lang="zh-CN" altLang="en-US" sz="1999" dirty="0"/>
                </a:p>
              </p:txBody>
            </p:sp>
          </mc:Choice>
          <mc:Fallback xmlns="">
            <p:sp>
              <p:nvSpPr>
                <p:cNvPr id="109" name="文本框 108">
                  <a:extLst>
                    <a:ext uri="{FF2B5EF4-FFF2-40B4-BE49-F238E27FC236}">
                      <a16:creationId xmlns:a16="http://schemas.microsoft.com/office/drawing/2014/main" id="{DD95516A-1F39-BB5A-B623-144243369865}"/>
                    </a:ext>
                  </a:extLst>
                </p:cNvPr>
                <p:cNvSpPr txBox="1">
                  <a:spLocks noRot="1" noChangeAspect="1" noMove="1" noResize="1" noEditPoints="1" noAdjustHandles="1" noChangeArrowheads="1" noChangeShapeType="1" noTextEdit="1"/>
                </p:cNvSpPr>
                <p:nvPr/>
              </p:nvSpPr>
              <p:spPr>
                <a:xfrm>
                  <a:off x="6613212" y="2651816"/>
                  <a:ext cx="2147312" cy="411716"/>
                </a:xfrm>
                <a:prstGeom prst="rect">
                  <a:avLst/>
                </a:prstGeom>
                <a:blipFill>
                  <a:blip r:embed="rId16"/>
                  <a:stretch>
                    <a:fillRect l="-3125" t="-5970" b="-26866"/>
                  </a:stretch>
                </a:blipFill>
              </p:spPr>
              <p:txBody>
                <a:bodyPr/>
                <a:lstStyle/>
                <a:p>
                  <a:r>
                    <a:rPr lang="zh-CN" altLang="en-US">
                      <a:noFill/>
                    </a:rPr>
                    <a:t> </a:t>
                  </a:r>
                </a:p>
              </p:txBody>
            </p:sp>
          </mc:Fallback>
        </mc:AlternateContent>
        <p:sp>
          <p:nvSpPr>
            <p:cNvPr id="124" name="右大括号 123">
              <a:extLst>
                <a:ext uri="{FF2B5EF4-FFF2-40B4-BE49-F238E27FC236}">
                  <a16:creationId xmlns:a16="http://schemas.microsoft.com/office/drawing/2014/main" id="{192087E5-BF20-8BF7-E70E-B752D463AFE0}"/>
                </a:ext>
              </a:extLst>
            </p:cNvPr>
            <p:cNvSpPr/>
            <p:nvPr/>
          </p:nvSpPr>
          <p:spPr>
            <a:xfrm>
              <a:off x="8633495" y="2105008"/>
              <a:ext cx="208757" cy="858233"/>
            </a:xfrm>
            <a:prstGeom prst="rightBrace">
              <a:avLst>
                <a:gd name="adj1" fmla="val 34845"/>
                <a:gd name="adj2" fmla="val 4927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pic>
          <p:nvPicPr>
            <p:cNvPr id="139" name="图形 138">
              <a:extLst>
                <a:ext uri="{FF2B5EF4-FFF2-40B4-BE49-F238E27FC236}">
                  <a16:creationId xmlns:a16="http://schemas.microsoft.com/office/drawing/2014/main" id="{13AD7800-6A2E-103A-A02A-127EA1AA433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72012" y="2331618"/>
              <a:ext cx="374424" cy="374424"/>
            </a:xfrm>
            <a:prstGeom prst="rect">
              <a:avLst/>
            </a:prstGeom>
          </p:spPr>
        </p:pic>
        <p:pic>
          <p:nvPicPr>
            <p:cNvPr id="150" name="图形 149">
              <a:extLst>
                <a:ext uri="{FF2B5EF4-FFF2-40B4-BE49-F238E27FC236}">
                  <a16:creationId xmlns:a16="http://schemas.microsoft.com/office/drawing/2014/main" id="{A65E920B-547E-EE6F-E0CE-2B86D9C033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3718" y="2564474"/>
              <a:ext cx="596847" cy="596847"/>
            </a:xfrm>
            <a:prstGeom prst="rect">
              <a:avLst/>
            </a:prstGeom>
          </p:spPr>
        </p:pic>
        <mc:AlternateContent xmlns:mc="http://schemas.openxmlformats.org/markup-compatibility/2006" xmlns:a14="http://schemas.microsoft.com/office/drawing/2010/main">
          <mc:Choice Requires="a14">
            <p:sp>
              <p:nvSpPr>
                <p:cNvPr id="158" name="文本框 157">
                  <a:extLst>
                    <a:ext uri="{FF2B5EF4-FFF2-40B4-BE49-F238E27FC236}">
                      <a16:creationId xmlns:a16="http://schemas.microsoft.com/office/drawing/2014/main" id="{4F736D95-FFBD-7EEA-F8B2-37974623EF1B}"/>
                    </a:ext>
                  </a:extLst>
                </p:cNvPr>
                <p:cNvSpPr txBox="1"/>
                <p:nvPr/>
              </p:nvSpPr>
              <p:spPr>
                <a:xfrm>
                  <a:off x="894293" y="2512078"/>
                  <a:ext cx="1896603" cy="707630"/>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harmful query</a:t>
                  </a:r>
                </a:p>
                <a:p>
                  <a:pPr algn="ctr"/>
                  <a14:m>
                    <m:oMath xmlns:m="http://schemas.openxmlformats.org/officeDocument/2006/math">
                      <m:sSup>
                        <m:sSupPr>
                          <m:ctrlPr>
                            <a:rPr lang="en-US" altLang="zh-CN" sz="1999" b="1" i="1">
                              <a:solidFill>
                                <a:schemeClr val="dk1"/>
                              </a:solidFill>
                              <a:latin typeface="Cambria Math" panose="02040503050406030204" pitchFamily="18" charset="0"/>
                              <a:cs typeface="Times New Roman" panose="02020603050405020304" pitchFamily="18" charset="0"/>
                            </a:rPr>
                          </m:ctrlPr>
                        </m:sSupPr>
                        <m:e>
                          <m:r>
                            <a:rPr lang="en-US" altLang="zh-CN" sz="1999" b="1" i="1">
                              <a:solidFill>
                                <a:schemeClr val="dk1"/>
                              </a:solidFill>
                              <a:latin typeface="Cambria Math" panose="02040503050406030204" pitchFamily="18" charset="0"/>
                              <a:cs typeface="Times New Roman" panose="02020603050405020304" pitchFamily="18" charset="0"/>
                            </a:rPr>
                            <m:t>𝑸</m:t>
                          </m:r>
                        </m:e>
                        <m:sup>
                          <m:r>
                            <a:rPr lang="en-US" altLang="zh-CN" sz="1999" b="1" i="1">
                              <a:solidFill>
                                <a:schemeClr val="dk1"/>
                              </a:solidFill>
                              <a:latin typeface="Cambria Math" panose="02040503050406030204" pitchFamily="18" charset="0"/>
                              <a:cs typeface="Times New Roman" panose="02020603050405020304" pitchFamily="18" charset="0"/>
                            </a:rPr>
                            <m:t>−</m:t>
                          </m:r>
                        </m:sup>
                      </m:sSup>
                    </m:oMath>
                  </a14:m>
                  <a:r>
                    <a:rPr lang="en-US" altLang="zh-CN" sz="1999" b="1" dirty="0">
                      <a:latin typeface="Times New Roman" panose="02020603050405020304" pitchFamily="18" charset="0"/>
                      <a:cs typeface="Times New Roman" panose="02020603050405020304" pitchFamily="18" charset="0"/>
                    </a:rPr>
                    <a:t>=</a:t>
                  </a:r>
                  <a:r>
                    <a:rPr lang="en-US" altLang="zh-CN" sz="1999" b="1" dirty="0">
                      <a:solidFill>
                        <a:schemeClr val="dk1"/>
                      </a:solidFill>
                      <a:cs typeface="Times New Roman" panose="02020603050405020304" pitchFamily="18" charset="0"/>
                    </a:rPr>
                    <a:t> </a:t>
                  </a:r>
                  <a14:m>
                    <m:oMath xmlns:m="http://schemas.openxmlformats.org/officeDocument/2006/math">
                      <m:r>
                        <a:rPr lang="en-US" altLang="zh-CN" sz="1999" b="1" i="1">
                          <a:solidFill>
                            <a:schemeClr val="dk1"/>
                          </a:solidFill>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a:latin typeface="Cambria Math" panose="02040503050406030204" pitchFamily="18" charset="0"/>
                              <a:cs typeface="Times New Roman" panose="02020603050405020304" pitchFamily="18" charset="0"/>
                            </a:rPr>
                            <m:t>−</m:t>
                          </m:r>
                        </m:sup>
                      </m:sSup>
                      <m:r>
                        <a:rPr lang="en-US" altLang="zh-CN" sz="1999" b="1" i="1">
                          <a:solidFill>
                            <a:schemeClr val="dk1"/>
                          </a:solidFill>
                          <a:latin typeface="Cambria Math" panose="02040503050406030204" pitchFamily="18" charset="0"/>
                          <a:cs typeface="Times New Roman" panose="02020603050405020304" pitchFamily="18" charset="0"/>
                        </a:rPr>
                        <m:t>}</m:t>
                      </m:r>
                    </m:oMath>
                  </a14:m>
                  <a:endParaRPr lang="zh-CN" altLang="en-US" sz="1999" b="1" dirty="0">
                    <a:latin typeface="Times New Roman" panose="02020603050405020304" pitchFamily="18" charset="0"/>
                    <a:cs typeface="Times New Roman" panose="02020603050405020304" pitchFamily="18" charset="0"/>
                  </a:endParaRPr>
                </a:p>
              </p:txBody>
            </p:sp>
          </mc:Choice>
          <mc:Fallback xmlns="">
            <p:sp>
              <p:nvSpPr>
                <p:cNvPr id="158" name="文本框 157">
                  <a:extLst>
                    <a:ext uri="{FF2B5EF4-FFF2-40B4-BE49-F238E27FC236}">
                      <a16:creationId xmlns:a16="http://schemas.microsoft.com/office/drawing/2014/main" id="{4F736D95-FFBD-7EEA-F8B2-37974623EF1B}"/>
                    </a:ext>
                  </a:extLst>
                </p:cNvPr>
                <p:cNvSpPr txBox="1">
                  <a:spLocks noRot="1" noChangeAspect="1" noMove="1" noResize="1" noEditPoints="1" noAdjustHandles="1" noChangeArrowheads="1" noChangeShapeType="1" noTextEdit="1"/>
                </p:cNvSpPr>
                <p:nvPr/>
              </p:nvSpPr>
              <p:spPr>
                <a:xfrm>
                  <a:off x="894293" y="2512078"/>
                  <a:ext cx="1896603" cy="707630"/>
                </a:xfrm>
                <a:prstGeom prst="rect">
                  <a:avLst/>
                </a:prstGeom>
                <a:blipFill>
                  <a:blip r:embed="rId19"/>
                  <a:stretch>
                    <a:fillRect l="-322" t="-5172"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00E7EEA6-B61C-5787-3270-8A54418931E0}"/>
                    </a:ext>
                  </a:extLst>
                </p:cNvPr>
                <p:cNvSpPr txBox="1"/>
                <p:nvPr/>
              </p:nvSpPr>
              <p:spPr>
                <a:xfrm>
                  <a:off x="889352" y="1756892"/>
                  <a:ext cx="1896603" cy="734368"/>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benign query</a:t>
                  </a:r>
                </a:p>
                <a:p>
                  <a:pPr algn="ctr"/>
                  <a14:m>
                    <m:oMath xmlns:m="http://schemas.openxmlformats.org/officeDocument/2006/math">
                      <m:sSup>
                        <m:sSupPr>
                          <m:ctrlPr>
                            <a:rPr lang="en-US" altLang="zh-CN" sz="1999" b="1" i="1">
                              <a:solidFill>
                                <a:schemeClr val="dk1"/>
                              </a:solidFill>
                              <a:latin typeface="Cambria Math" panose="02040503050406030204" pitchFamily="18" charset="0"/>
                              <a:cs typeface="Times New Roman" panose="02020603050405020304" pitchFamily="18" charset="0"/>
                            </a:rPr>
                          </m:ctrlPr>
                        </m:sSupPr>
                        <m:e>
                          <m:r>
                            <a:rPr lang="en-US" altLang="zh-CN" sz="1999" b="1" i="1">
                              <a:solidFill>
                                <a:schemeClr val="dk1"/>
                              </a:solidFill>
                              <a:latin typeface="Cambria Math" panose="02040503050406030204" pitchFamily="18" charset="0"/>
                              <a:cs typeface="Times New Roman" panose="02020603050405020304" pitchFamily="18" charset="0"/>
                            </a:rPr>
                            <m:t>𝑸</m:t>
                          </m:r>
                        </m:e>
                        <m:sup>
                          <m:r>
                            <a:rPr lang="en-US" altLang="zh-CN" sz="1999" b="1" i="1">
                              <a:solidFill>
                                <a:schemeClr val="dk1"/>
                              </a:solidFill>
                              <a:latin typeface="Cambria Math" panose="02040503050406030204" pitchFamily="18" charset="0"/>
                              <a:cs typeface="Times New Roman" panose="02020603050405020304" pitchFamily="18" charset="0"/>
                            </a:rPr>
                            <m:t>+</m:t>
                          </m:r>
                        </m:sup>
                      </m:sSup>
                    </m:oMath>
                  </a14:m>
                  <a:r>
                    <a:rPr lang="en-US" altLang="zh-CN" sz="1999" b="1" dirty="0">
                      <a:latin typeface="Times New Roman" panose="02020603050405020304" pitchFamily="18" charset="0"/>
                      <a:cs typeface="Times New Roman" panose="02020603050405020304" pitchFamily="18" charset="0"/>
                    </a:rPr>
                    <a:t>=</a:t>
                  </a:r>
                  <a:r>
                    <a:rPr lang="en-US" altLang="zh-CN" sz="1999" b="1" dirty="0">
                      <a:solidFill>
                        <a:schemeClr val="dk1"/>
                      </a:solidFill>
                      <a:cs typeface="Times New Roman" panose="02020603050405020304" pitchFamily="18" charset="0"/>
                    </a:rPr>
                    <a:t> </a:t>
                  </a:r>
                  <a14:m>
                    <m:oMath xmlns:m="http://schemas.openxmlformats.org/officeDocument/2006/math">
                      <m:r>
                        <a:rPr lang="en-US" altLang="zh-CN" sz="1999" b="1" i="1">
                          <a:solidFill>
                            <a:schemeClr val="dk1"/>
                          </a:solidFill>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smtClean="0">
                              <a:latin typeface="Cambria Math" panose="02040503050406030204" pitchFamily="18" charset="0"/>
                              <a:cs typeface="Times New Roman" panose="02020603050405020304" pitchFamily="18" charset="0"/>
                            </a:rPr>
                            <m:t>+</m:t>
                          </m:r>
                        </m:sup>
                      </m:sSup>
                      <m:r>
                        <a:rPr lang="en-US" altLang="zh-CN" sz="1999" b="1" i="1">
                          <a:solidFill>
                            <a:schemeClr val="dk1"/>
                          </a:solidFill>
                          <a:latin typeface="Cambria Math" panose="02040503050406030204" pitchFamily="18" charset="0"/>
                          <a:cs typeface="Times New Roman" panose="02020603050405020304" pitchFamily="18" charset="0"/>
                        </a:rPr>
                        <m:t>}</m:t>
                      </m:r>
                    </m:oMath>
                  </a14:m>
                  <a:endParaRPr lang="zh-CN" altLang="en-US" sz="1999" b="1" dirty="0">
                    <a:latin typeface="Times New Roman" panose="02020603050405020304" pitchFamily="18" charset="0"/>
                    <a:cs typeface="Times New Roman" panose="02020603050405020304" pitchFamily="18" charset="0"/>
                  </a:endParaRPr>
                </a:p>
              </p:txBody>
            </p:sp>
          </mc:Choice>
          <mc:Fallback xmlns="">
            <p:sp>
              <p:nvSpPr>
                <p:cNvPr id="159" name="文本框 158">
                  <a:extLst>
                    <a:ext uri="{FF2B5EF4-FFF2-40B4-BE49-F238E27FC236}">
                      <a16:creationId xmlns:a16="http://schemas.microsoft.com/office/drawing/2014/main" id="{00E7EEA6-B61C-5787-3270-8A54418931E0}"/>
                    </a:ext>
                  </a:extLst>
                </p:cNvPr>
                <p:cNvSpPr txBox="1">
                  <a:spLocks noRot="1" noChangeAspect="1" noMove="1" noResize="1" noEditPoints="1" noAdjustHandles="1" noChangeArrowheads="1" noChangeShapeType="1" noTextEdit="1"/>
                </p:cNvSpPr>
                <p:nvPr/>
              </p:nvSpPr>
              <p:spPr>
                <a:xfrm>
                  <a:off x="889352" y="1756892"/>
                  <a:ext cx="1896603" cy="734368"/>
                </a:xfrm>
                <a:prstGeom prst="rect">
                  <a:avLst/>
                </a:prstGeom>
                <a:blipFill>
                  <a:blip r:embed="rId20"/>
                  <a:stretch>
                    <a:fillRect t="-4167" b="-10833"/>
                  </a:stretch>
                </a:blipFill>
              </p:spPr>
              <p:txBody>
                <a:bodyPr/>
                <a:lstStyle/>
                <a:p>
                  <a:r>
                    <a:rPr lang="zh-CN" altLang="en-US">
                      <a:noFill/>
                    </a:rPr>
                    <a:t> </a:t>
                  </a:r>
                </a:p>
              </p:txBody>
            </p:sp>
          </mc:Fallback>
        </mc:AlternateContent>
        <p:sp>
          <p:nvSpPr>
            <p:cNvPr id="160" name="文本框 159">
              <a:extLst>
                <a:ext uri="{FF2B5EF4-FFF2-40B4-BE49-F238E27FC236}">
                  <a16:creationId xmlns:a16="http://schemas.microsoft.com/office/drawing/2014/main" id="{A5CD2A6C-6F49-0B17-FDE4-E9548FCE13C4}"/>
                </a:ext>
              </a:extLst>
            </p:cNvPr>
            <p:cNvSpPr txBox="1"/>
            <p:nvPr/>
          </p:nvSpPr>
          <p:spPr>
            <a:xfrm>
              <a:off x="3930975" y="2806500"/>
              <a:ext cx="1637238" cy="399981"/>
            </a:xfrm>
            <a:prstGeom prst="rect">
              <a:avLst/>
            </a:prstGeom>
            <a:noFill/>
          </p:spPr>
          <p:txBody>
            <a:bodyPr wrap="square" rtlCol="0">
              <a:spAutoFit/>
            </a:bodyPr>
            <a:lstStyle/>
            <a:p>
              <a:pPr algn="ctr"/>
              <a:r>
                <a:rPr lang="en-US" altLang="zh-CN" sz="1999" b="1" dirty="0">
                  <a:latin typeface="Times New Roman" panose="02020603050405020304" pitchFamily="18" charset="0"/>
                  <a:cs typeface="Times New Roman" panose="02020603050405020304" pitchFamily="18" charset="0"/>
                </a:rPr>
                <a:t>aligned LLM</a:t>
              </a:r>
              <a:endParaRPr lang="zh-CN" altLang="en-US" sz="1999" b="1" dirty="0">
                <a:latin typeface="Times New Roman" panose="02020603050405020304" pitchFamily="18" charset="0"/>
                <a:cs typeface="Times New Roman" panose="02020603050405020304" pitchFamily="18" charset="0"/>
              </a:endParaRPr>
            </a:p>
          </p:txBody>
        </p:sp>
        <p:pic>
          <p:nvPicPr>
            <p:cNvPr id="192" name="图形 191">
              <a:extLst>
                <a:ext uri="{FF2B5EF4-FFF2-40B4-BE49-F238E27FC236}">
                  <a16:creationId xmlns:a16="http://schemas.microsoft.com/office/drawing/2014/main" id="{EE5CAA9F-59C1-0177-D8D4-F441F9751A1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6790" y="2181666"/>
              <a:ext cx="608161" cy="608161"/>
            </a:xfrm>
            <a:prstGeom prst="rect">
              <a:avLst/>
            </a:prstGeom>
          </p:spPr>
        </p:pic>
        <mc:AlternateContent xmlns:mc="http://schemas.openxmlformats.org/markup-compatibility/2006" xmlns:a14="http://schemas.microsoft.com/office/drawing/2010/main">
          <mc:Choice Requires="a14">
            <p:sp>
              <p:nvSpPr>
                <p:cNvPr id="198" name="文本框 197">
                  <a:extLst>
                    <a:ext uri="{FF2B5EF4-FFF2-40B4-BE49-F238E27FC236}">
                      <a16:creationId xmlns:a16="http://schemas.microsoft.com/office/drawing/2014/main" id="{85D70888-5800-CD2E-A7BD-5352FF0D3A88}"/>
                    </a:ext>
                  </a:extLst>
                </p:cNvPr>
                <p:cNvSpPr txBox="1"/>
                <p:nvPr/>
              </p:nvSpPr>
              <p:spPr>
                <a:xfrm>
                  <a:off x="10088037" y="2242589"/>
                  <a:ext cx="416527" cy="4634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999" b="1" i="1">
                                <a:latin typeface="Cambria Math" panose="02040503050406030204" pitchFamily="18" charset="0"/>
                              </a:rPr>
                            </m:ctrlPr>
                          </m:sSubSupPr>
                          <m:e>
                            <m:r>
                              <m:rPr>
                                <m:sty m:val="p"/>
                              </m:rPr>
                              <a:rPr lang="en-US" altLang="zh-CN" sz="1999" b="1" i="1">
                                <a:latin typeface="Cambria Math" panose="02040503050406030204" pitchFamily="18" charset="0"/>
                                <a:cs typeface="Times New Roman" panose="02020603050405020304" pitchFamily="18" charset="0"/>
                              </a:rPr>
                              <m:t>v</m:t>
                            </m:r>
                          </m:e>
                          <m:sub>
                            <m:r>
                              <a:rPr lang="en-US" altLang="zh-CN" sz="1999" b="1" i="1">
                                <a:latin typeface="Cambria Math" panose="02040503050406030204" pitchFamily="18" charset="0"/>
                              </a:rPr>
                              <m:t>𝒓</m:t>
                            </m:r>
                          </m:sub>
                          <m:sup>
                            <m:r>
                              <m:rPr>
                                <m:nor/>
                              </m:rPr>
                              <a:rPr lang="en-US" altLang="zh-CN" sz="1999" b="1" i="1">
                                <a:latin typeface="Times New Roman" panose="02020603050405020304" pitchFamily="18" charset="0"/>
                                <a:cs typeface="Times New Roman" panose="02020603050405020304" pitchFamily="18" charset="0"/>
                              </a:rPr>
                              <m:t>l</m:t>
                            </m:r>
                          </m:sup>
                        </m:sSubSup>
                      </m:oMath>
                    </m:oMathPara>
                  </a14:m>
                  <a:endParaRPr lang="zh-CN" altLang="en-US" sz="1999" dirty="0"/>
                </a:p>
              </p:txBody>
            </p:sp>
          </mc:Choice>
          <mc:Fallback xmlns="">
            <p:sp>
              <p:nvSpPr>
                <p:cNvPr id="198" name="文本框 197">
                  <a:extLst>
                    <a:ext uri="{FF2B5EF4-FFF2-40B4-BE49-F238E27FC236}">
                      <a16:creationId xmlns:a16="http://schemas.microsoft.com/office/drawing/2014/main" id="{85D70888-5800-CD2E-A7BD-5352FF0D3A88}"/>
                    </a:ext>
                  </a:extLst>
                </p:cNvPr>
                <p:cNvSpPr txBox="1">
                  <a:spLocks noRot="1" noChangeAspect="1" noMove="1" noResize="1" noEditPoints="1" noAdjustHandles="1" noChangeArrowheads="1" noChangeShapeType="1" noTextEdit="1"/>
                </p:cNvSpPr>
                <p:nvPr/>
              </p:nvSpPr>
              <p:spPr>
                <a:xfrm>
                  <a:off x="10088037" y="2242589"/>
                  <a:ext cx="416527" cy="463453"/>
                </a:xfrm>
                <a:prstGeom prst="rect">
                  <a:avLst/>
                </a:prstGeom>
                <a:blipFill>
                  <a:blip r:embed="rId23"/>
                  <a:stretch>
                    <a:fillRect/>
                  </a:stretch>
                </a:blipFill>
              </p:spPr>
              <p:txBody>
                <a:bodyPr/>
                <a:lstStyle/>
                <a:p>
                  <a:r>
                    <a:rPr lang="zh-CN" altLang="en-US">
                      <a:noFill/>
                    </a:rPr>
                    <a:t> </a:t>
                  </a:r>
                </a:p>
              </p:txBody>
            </p:sp>
          </mc:Fallback>
        </mc:AlternateContent>
        <p:sp>
          <p:nvSpPr>
            <p:cNvPr id="202" name="文本框 201">
              <a:extLst>
                <a:ext uri="{FF2B5EF4-FFF2-40B4-BE49-F238E27FC236}">
                  <a16:creationId xmlns:a16="http://schemas.microsoft.com/office/drawing/2014/main" id="{6923F545-FD31-6B57-AE9A-BF57F9A7375F}"/>
                </a:ext>
              </a:extLst>
            </p:cNvPr>
            <p:cNvSpPr txBox="1"/>
            <p:nvPr/>
          </p:nvSpPr>
          <p:spPr>
            <a:xfrm>
              <a:off x="9047072" y="2789110"/>
              <a:ext cx="1721582" cy="399981"/>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refusal vector</a:t>
              </a:r>
            </a:p>
          </p:txBody>
        </p:sp>
      </p:grpSp>
      <p:sp>
        <p:nvSpPr>
          <p:cNvPr id="5" name="文本框 4">
            <a:extLst>
              <a:ext uri="{FF2B5EF4-FFF2-40B4-BE49-F238E27FC236}">
                <a16:creationId xmlns:a16="http://schemas.microsoft.com/office/drawing/2014/main" id="{59931C30-3C1D-F75F-B12E-8AF659846C43}"/>
              </a:ext>
            </a:extLst>
          </p:cNvPr>
          <p:cNvSpPr txBox="1"/>
          <p:nvPr/>
        </p:nvSpPr>
        <p:spPr>
          <a:xfrm>
            <a:off x="119602" y="6503186"/>
            <a:ext cx="10027594" cy="369332"/>
          </a:xfrm>
          <a:prstGeom prst="rect">
            <a:avLst/>
          </a:prstGeom>
          <a:noFill/>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[1] Zou A, Phan L, Chen S, et al. Representation engineering: A top-down approach to ai transparency.</a:t>
            </a:r>
            <a:endParaRPr lang="zh-CN" altLang="en-US"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9DC05F4-8953-C746-AB73-D65292A7F0E0}"/>
                  </a:ext>
                </a:extLst>
              </p:cNvPr>
              <p:cNvSpPr txBox="1"/>
              <p:nvPr/>
            </p:nvSpPr>
            <p:spPr>
              <a:xfrm>
                <a:off x="442067" y="1017365"/>
                <a:ext cx="11604931" cy="493918"/>
              </a:xfrm>
              <a:prstGeom prst="rect">
                <a:avLst/>
              </a:prstGeom>
              <a:noFill/>
            </p:spPr>
            <p:txBody>
              <a:bodyPr wrap="square">
                <a:spAutoFit/>
              </a:bodyPr>
              <a:lstStyle/>
              <a:p>
                <a:r>
                  <a:rPr lang="en-US" altLang="zh-CN" sz="2500" dirty="0">
                    <a:latin typeface="Times New Roman" panose="02020603050405020304" pitchFamily="18" charset="0"/>
                    <a:cs typeface="Times New Roman" panose="02020603050405020304" pitchFamily="18" charset="0"/>
                  </a:rPr>
                  <a:t>Prior </a:t>
                </a:r>
                <a14:m>
                  <m:oMath xmlns:m="http://schemas.openxmlformats.org/officeDocument/2006/math">
                    <m:sSup>
                      <m:sSupPr>
                        <m:ctrlPr>
                          <a:rPr lang="en-US" altLang="zh-CN" sz="2500" i="1" dirty="0">
                            <a:latin typeface="Cambria Math" panose="02040503050406030204" pitchFamily="18" charset="0"/>
                            <a:cs typeface="Times New Roman" panose="02020603050405020304" pitchFamily="18" charset="0"/>
                          </a:rPr>
                        </m:ctrlPr>
                      </m:sSupPr>
                      <m:e>
                        <m:r>
                          <m:rPr>
                            <m:nor/>
                          </m:rPr>
                          <a:rPr lang="en-US" altLang="zh-CN" sz="2500" i="0" dirty="0">
                            <a:latin typeface="Times New Roman" panose="02020603050405020304" pitchFamily="18" charset="0"/>
                            <a:cs typeface="Times New Roman" panose="02020603050405020304" pitchFamily="18" charset="0"/>
                          </a:rPr>
                          <m:t>research</m:t>
                        </m:r>
                      </m:e>
                      <m:sup>
                        <m:r>
                          <a:rPr lang="en-US" altLang="zh-CN" sz="2500" dirty="0" smtClean="0">
                            <a:latin typeface="Cambria Math" panose="02040503050406030204" pitchFamily="18" charset="0"/>
                            <a:cs typeface="Times New Roman" panose="02020603050405020304" pitchFamily="18" charset="0"/>
                          </a:rPr>
                          <m:t>[1]</m:t>
                        </m:r>
                      </m:sup>
                    </m:sSup>
                  </m:oMath>
                </a14:m>
                <a:r>
                  <a:rPr lang="en-US" altLang="zh-CN" sz="2500" dirty="0">
                    <a:latin typeface="Times New Roman" panose="02020603050405020304" pitchFamily="18" charset="0"/>
                    <a:cs typeface="Times New Roman" panose="02020603050405020304" pitchFamily="18" charset="0"/>
                  </a:rPr>
                  <a:t> observes the existence of safety information in the representation spaces.</a:t>
                </a:r>
                <a:endParaRPr lang="zh-CN" altLang="en-US" sz="25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89DC05F4-8953-C746-AB73-D65292A7F0E0}"/>
                  </a:ext>
                </a:extLst>
              </p:cNvPr>
              <p:cNvSpPr txBox="1">
                <a:spLocks noRot="1" noChangeAspect="1" noMove="1" noResize="1" noEditPoints="1" noAdjustHandles="1" noChangeArrowheads="1" noChangeShapeType="1" noTextEdit="1"/>
              </p:cNvSpPr>
              <p:nvPr/>
            </p:nvSpPr>
            <p:spPr>
              <a:xfrm>
                <a:off x="442067" y="1017365"/>
                <a:ext cx="11604931" cy="493918"/>
              </a:xfrm>
              <a:prstGeom prst="rect">
                <a:avLst/>
              </a:prstGeom>
              <a:blipFill>
                <a:blip r:embed="rId24"/>
                <a:stretch>
                  <a:fillRect l="-893" t="-7407" r="-1576" b="-28395"/>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E123C3AA-2EF0-6990-00BE-E4ADABC51C1D}"/>
              </a:ext>
            </a:extLst>
          </p:cNvPr>
          <p:cNvPicPr>
            <a:picLocks noChangeAspect="1"/>
          </p:cNvPicPr>
          <p:nvPr/>
        </p:nvPicPr>
        <p:blipFill>
          <a:blip r:embed="rId25"/>
          <a:stretch>
            <a:fillRect/>
          </a:stretch>
        </p:blipFill>
        <p:spPr>
          <a:xfrm>
            <a:off x="4443855" y="3663545"/>
            <a:ext cx="5059570" cy="801190"/>
          </a:xfrm>
          <a:prstGeom prst="rect">
            <a:avLst/>
          </a:prstGeom>
        </p:spPr>
      </p:pic>
      <p:sp>
        <p:nvSpPr>
          <p:cNvPr id="17" name="文本框 16">
            <a:extLst>
              <a:ext uri="{FF2B5EF4-FFF2-40B4-BE49-F238E27FC236}">
                <a16:creationId xmlns:a16="http://schemas.microsoft.com/office/drawing/2014/main" id="{397D86B8-4C30-D481-DC74-48641AA8641D}"/>
              </a:ext>
            </a:extLst>
          </p:cNvPr>
          <p:cNvSpPr txBox="1"/>
          <p:nvPr/>
        </p:nvSpPr>
        <p:spPr>
          <a:xfrm>
            <a:off x="832445" y="3754510"/>
            <a:ext cx="3786091" cy="477054"/>
          </a:xfrm>
          <a:prstGeom prst="rect">
            <a:avLst/>
          </a:prstGeom>
          <a:noFill/>
        </p:spPr>
        <p:txBody>
          <a:bodyPr wrap="square">
            <a:spAutoFit/>
          </a:bodyPr>
          <a:lstStyle/>
          <a:p>
            <a:r>
              <a:rPr lang="en-US" altLang="zh-CN" sz="2500" b="1" dirty="0">
                <a:solidFill>
                  <a:srgbClr val="004098"/>
                </a:solidFill>
                <a:latin typeface="Times New Roman" panose="02020603050405020304" pitchFamily="18" charset="0"/>
                <a:cs typeface="Times New Roman" panose="02020603050405020304" pitchFamily="18" charset="0"/>
              </a:rPr>
              <a:t>Refusal Steering Vectors: </a:t>
            </a:r>
            <a:endParaRPr lang="zh-CN" altLang="en-US" sz="2500" b="1" dirty="0">
              <a:solidFill>
                <a:srgbClr val="004098"/>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A7A1EA9E-3F37-321B-2861-8AC0BEA27C2B}"/>
              </a:ext>
            </a:extLst>
          </p:cNvPr>
          <p:cNvSpPr txBox="1"/>
          <p:nvPr/>
        </p:nvSpPr>
        <p:spPr>
          <a:xfrm>
            <a:off x="769970" y="5337951"/>
            <a:ext cx="10297098" cy="861774"/>
          </a:xfrm>
          <a:prstGeom prst="rect">
            <a:avLst/>
          </a:prstGeom>
          <a:noFill/>
        </p:spPr>
        <p:txBody>
          <a:bodyPr wrap="square">
            <a:spAutoFit/>
          </a:bodyPr>
          <a:lstStyle/>
          <a:p>
            <a:r>
              <a:rPr lang="en-US" altLang="zh-CN" sz="2500" dirty="0">
                <a:latin typeface="Times New Roman" panose="02020603050405020304" pitchFamily="18" charset="0"/>
                <a:cs typeface="Times New Roman" panose="02020603050405020304" pitchFamily="18" charset="0"/>
              </a:rPr>
              <a:t>Subtracting this vector from the model representations can help moderate the tendency towards false-refusal responses, counteracting the exaggerated safety.</a:t>
            </a:r>
          </a:p>
        </p:txBody>
      </p:sp>
      <p:sp>
        <p:nvSpPr>
          <p:cNvPr id="21" name="矩形: 圆角 20">
            <a:extLst>
              <a:ext uri="{FF2B5EF4-FFF2-40B4-BE49-F238E27FC236}">
                <a16:creationId xmlns:a16="http://schemas.microsoft.com/office/drawing/2014/main" id="{ECFD21BA-EA9F-5167-4F35-28E7C9AA871B}"/>
              </a:ext>
            </a:extLst>
          </p:cNvPr>
          <p:cNvSpPr/>
          <p:nvPr/>
        </p:nvSpPr>
        <p:spPr>
          <a:xfrm>
            <a:off x="537758" y="5317728"/>
            <a:ext cx="10661285" cy="895590"/>
          </a:xfrm>
          <a:prstGeom prst="roundRect">
            <a:avLst/>
          </a:prstGeom>
          <a:noFill/>
          <a:ln w="28575">
            <a:solidFill>
              <a:srgbClr val="C0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69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1C10-5CA1-EEF3-F160-8C84BFC2C4E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E95A668-8A40-5399-0269-C6948C575285}"/>
              </a:ext>
            </a:extLst>
          </p:cNvPr>
          <p:cNvSpPr>
            <a:spLocks noGrp="1"/>
          </p:cNvSpPr>
          <p:nvPr>
            <p:ph type="title"/>
          </p:nvPr>
        </p:nvSpPr>
        <p:spPr>
          <a:xfrm>
            <a:off x="482601" y="92364"/>
            <a:ext cx="7351074" cy="661780"/>
          </a:xfrm>
        </p:spPr>
        <p:txBody>
          <a:bodyPr/>
          <a:lstStyle/>
          <a:p>
            <a:pPr>
              <a:lnSpc>
                <a:spcPct val="100000"/>
              </a:lnSpc>
            </a:pPr>
            <a:r>
              <a:rPr lang="fr-FR" altLang="zh-CN" dirty="0">
                <a:latin typeface="Times New Roman" panose="02020603050405020304" pitchFamily="18" charset="0"/>
                <a:cs typeface="Times New Roman" panose="02020603050405020304" pitchFamily="18" charset="0"/>
              </a:rPr>
              <a:t>Anchoring the Safety-critical Layers </a:t>
            </a:r>
            <a:endParaRPr lang="zh-CN" altLang="en-US" dirty="0">
              <a:latin typeface="Times New Roman" panose="02020603050405020304" pitchFamily="18" charset="0"/>
              <a:cs typeface="Times New Roman" panose="02020603050405020304" pitchFamily="18" charset="0"/>
            </a:endParaRPr>
          </a:p>
        </p:txBody>
      </p:sp>
      <p:sp>
        <p:nvSpPr>
          <p:cNvPr id="6" name="灯片编号占位符 5">
            <a:extLst>
              <a:ext uri="{FF2B5EF4-FFF2-40B4-BE49-F238E27FC236}">
                <a16:creationId xmlns:a16="http://schemas.microsoft.com/office/drawing/2014/main" id="{36C9D045-AF9F-5FB3-74ED-E4E5D1E08544}"/>
              </a:ext>
            </a:extLst>
          </p:cNvPr>
          <p:cNvSpPr>
            <a:spLocks noGrp="1"/>
          </p:cNvSpPr>
          <p:nvPr>
            <p:ph type="sldNum" sz="quarter" idx="12"/>
          </p:nvPr>
        </p:nvSpPr>
        <p:spPr/>
        <p:txBody>
          <a:bodyPr/>
          <a:lstStyle/>
          <a:p>
            <a:fld id="{3ACD1EC8-6F57-41A7-99F1-FEDB2874BA2B}" type="slidenum">
              <a:rPr lang="zh-CN" altLang="en-US" smtClean="0"/>
              <a:t>5</a:t>
            </a:fld>
            <a:endParaRPr lang="zh-CN" altLang="en-US"/>
          </a:p>
        </p:txBody>
      </p:sp>
      <p:sp>
        <p:nvSpPr>
          <p:cNvPr id="10" name="文本框 9">
            <a:extLst>
              <a:ext uri="{FF2B5EF4-FFF2-40B4-BE49-F238E27FC236}">
                <a16:creationId xmlns:a16="http://schemas.microsoft.com/office/drawing/2014/main" id="{14FD4A18-97E8-2E1B-35E7-EEC23A2D9E1C}"/>
              </a:ext>
            </a:extLst>
          </p:cNvPr>
          <p:cNvSpPr txBox="1"/>
          <p:nvPr/>
        </p:nvSpPr>
        <p:spPr>
          <a:xfrm>
            <a:off x="482600" y="5053866"/>
            <a:ext cx="11635747" cy="1246495"/>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Middle layers are more sensitive to safety-related prompts.</a:t>
            </a:r>
          </a:p>
          <a:p>
            <a:pPr marL="342900" indent="-342900">
              <a:buFont typeface="Wingdings" panose="05000000000000000000" pitchFamily="2" charset="2"/>
              <a:buChar char="Ø"/>
            </a:pPr>
            <a:r>
              <a:rPr lang="en-US" altLang="zh-CN" sz="2500" dirty="0">
                <a:latin typeface="Times New Roman" panose="02020603050405020304" pitchFamily="18" charset="0"/>
                <a:cs typeface="Times New Roman" panose="02020603050405020304" pitchFamily="18" charset="0"/>
              </a:rPr>
              <a:t>Steering vectors from middle layers promote the likelihood of refusal tokens to be generated, thus the corresponding steering can effectively reduce the false refusal rate.</a:t>
            </a:r>
          </a:p>
        </p:txBody>
      </p:sp>
      <p:sp>
        <p:nvSpPr>
          <p:cNvPr id="5" name="文本框 4">
            <a:extLst>
              <a:ext uri="{FF2B5EF4-FFF2-40B4-BE49-F238E27FC236}">
                <a16:creationId xmlns:a16="http://schemas.microsoft.com/office/drawing/2014/main" id="{7D87DCFB-EB86-17D5-8AE6-FE6F2AC2522B}"/>
              </a:ext>
            </a:extLst>
          </p:cNvPr>
          <p:cNvSpPr txBox="1"/>
          <p:nvPr/>
        </p:nvSpPr>
        <p:spPr>
          <a:xfrm>
            <a:off x="482600" y="1124043"/>
            <a:ext cx="10680569" cy="477054"/>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solidFill>
                  <a:srgbClr val="004098"/>
                </a:solidFill>
                <a:latin typeface="Times New Roman" panose="02020603050405020304" pitchFamily="18" charset="0"/>
                <a:cs typeface="Times New Roman" panose="02020603050405020304" pitchFamily="18" charset="0"/>
              </a:rPr>
              <a:t>How to find layers that predominantly influence the model refusal behavior?</a:t>
            </a:r>
            <a:endParaRPr lang="zh-CN" altLang="en-US" sz="2500" dirty="0">
              <a:solidFill>
                <a:srgbClr val="004098"/>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E46540C-62C5-976D-24AA-3D34275475F5}"/>
                  </a:ext>
                </a:extLst>
              </p:cNvPr>
              <p:cNvSpPr txBox="1"/>
              <p:nvPr/>
            </p:nvSpPr>
            <p:spPr>
              <a:xfrm>
                <a:off x="565608" y="1691500"/>
                <a:ext cx="11755225" cy="1295804"/>
              </a:xfrm>
              <a:prstGeom prst="rect">
                <a:avLst/>
              </a:prstGeom>
              <a:noFill/>
            </p:spPr>
            <p:txBody>
              <a:bodyPr wrap="square">
                <a:spAutoFit/>
              </a:bodyPr>
              <a:lstStyle/>
              <a:p>
                <a:r>
                  <a:rPr lang="fr-FR" altLang="zh-CN" sz="2500" b="1" dirty="0">
                    <a:solidFill>
                      <a:srgbClr val="004098"/>
                    </a:solidFill>
                    <a:latin typeface="Times New Roman" panose="02020603050405020304" pitchFamily="18" charset="0"/>
                    <a:cs typeface="Times New Roman" panose="02020603050405020304" pitchFamily="18" charset="0"/>
                  </a:rPr>
                  <a:t>vocabulary projection </a:t>
                </a:r>
                <a14:m>
                  <m:oMath xmlns:m="http://schemas.openxmlformats.org/officeDocument/2006/math">
                    <m:sSup>
                      <m:sSupPr>
                        <m:ctrlPr>
                          <a:rPr lang="en-US" altLang="zh-CN" sz="2500" b="1" i="1" dirty="0">
                            <a:solidFill>
                              <a:srgbClr val="004098"/>
                            </a:solidFill>
                            <a:latin typeface="Cambria Math" panose="02040503050406030204" pitchFamily="18" charset="0"/>
                            <a:cs typeface="Times New Roman" panose="02020603050405020304" pitchFamily="18" charset="0"/>
                          </a:rPr>
                        </m:ctrlPr>
                      </m:sSupPr>
                      <m:e>
                        <m:r>
                          <m:rPr>
                            <m:nor/>
                          </m:rPr>
                          <a:rPr lang="en-US" altLang="zh-CN" sz="2500" b="1" dirty="0">
                            <a:solidFill>
                              <a:srgbClr val="004098"/>
                            </a:solidFill>
                            <a:latin typeface="Times New Roman" panose="02020603050405020304" pitchFamily="18" charset="0"/>
                            <a:cs typeface="Times New Roman" panose="02020603050405020304" pitchFamily="18" charset="0"/>
                          </a:rPr>
                          <m:t>method</m:t>
                        </m:r>
                      </m:e>
                      <m:sup>
                        <m:r>
                          <a:rPr lang="en-US" altLang="zh-CN" sz="2500" b="1" dirty="0">
                            <a:solidFill>
                              <a:srgbClr val="004098"/>
                            </a:solidFill>
                            <a:latin typeface="Cambria Math" panose="02040503050406030204" pitchFamily="18" charset="0"/>
                            <a:cs typeface="Times New Roman" panose="02020603050405020304" pitchFamily="18" charset="0"/>
                          </a:rPr>
                          <m:t>[</m:t>
                        </m:r>
                        <m:r>
                          <a:rPr lang="en-US" altLang="zh-CN" sz="2500" b="1" i="0" dirty="0" smtClean="0">
                            <a:solidFill>
                              <a:srgbClr val="004098"/>
                            </a:solidFill>
                            <a:latin typeface="Cambria Math" panose="02040503050406030204" pitchFamily="18" charset="0"/>
                            <a:cs typeface="Times New Roman" panose="02020603050405020304" pitchFamily="18" charset="0"/>
                          </a:rPr>
                          <m:t>𝟐</m:t>
                        </m:r>
                        <m:r>
                          <a:rPr lang="en-US" altLang="zh-CN" sz="2500" b="1" dirty="0">
                            <a:solidFill>
                              <a:srgbClr val="004098"/>
                            </a:solidFill>
                            <a:latin typeface="Cambria Math" panose="02040503050406030204" pitchFamily="18" charset="0"/>
                            <a:cs typeface="Times New Roman" panose="02020603050405020304" pitchFamily="18" charset="0"/>
                          </a:rPr>
                          <m:t>]</m:t>
                        </m:r>
                      </m:sup>
                    </m:sSup>
                  </m:oMath>
                </a14:m>
                <a:endParaRPr lang="en-US" altLang="zh-CN" sz="2500" b="1" dirty="0">
                  <a:solidFill>
                    <a:srgbClr val="004098"/>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sz="2500" dirty="0">
                    <a:solidFill>
                      <a:srgbClr val="004098"/>
                    </a:solidFill>
                    <a:latin typeface="Times New Roman" panose="02020603050405020304" pitchFamily="18" charset="0"/>
                    <a:cs typeface="Times New Roman" panose="02020603050405020304" pitchFamily="18" charset="0"/>
                  </a:rPr>
                  <a:t>employ PCA to identify the first principal component for </a:t>
                </a:r>
                <a14:m>
                  <m:oMath xmlns:m="http://schemas.openxmlformats.org/officeDocument/2006/math">
                    <m:sSubSup>
                      <m:sSubSupPr>
                        <m:ctrlPr>
                          <a:rPr lang="en-US" altLang="zh-CN" sz="2500" i="1" smtClean="0">
                            <a:solidFill>
                              <a:srgbClr val="004098"/>
                            </a:solidFill>
                            <a:latin typeface="Cambria Math" panose="02040503050406030204" pitchFamily="18" charset="0"/>
                            <a:cs typeface="Times New Roman" panose="02020603050405020304" pitchFamily="18" charset="0"/>
                          </a:rPr>
                        </m:ctrlPr>
                      </m:sSubSupPr>
                      <m:e>
                        <m:r>
                          <a:rPr lang="en-US" altLang="zh-CN" sz="2500" b="0" i="1" smtClean="0">
                            <a:solidFill>
                              <a:srgbClr val="004098"/>
                            </a:solidFill>
                            <a:latin typeface="Cambria Math" panose="02040503050406030204" pitchFamily="18" charset="0"/>
                            <a:cs typeface="Times New Roman" panose="02020603050405020304" pitchFamily="18" charset="0"/>
                          </a:rPr>
                          <m:t>𝑣</m:t>
                        </m:r>
                      </m:e>
                      <m:sub>
                        <m:r>
                          <a:rPr lang="en-US" altLang="zh-CN" sz="2500" b="0" i="1" smtClean="0">
                            <a:solidFill>
                              <a:srgbClr val="004098"/>
                            </a:solidFill>
                            <a:latin typeface="Cambria Math" panose="02040503050406030204" pitchFamily="18" charset="0"/>
                            <a:cs typeface="Times New Roman" panose="02020603050405020304" pitchFamily="18" charset="0"/>
                          </a:rPr>
                          <m:t>𝑟</m:t>
                        </m:r>
                      </m:sub>
                      <m:sup>
                        <m:r>
                          <a:rPr lang="en-US" altLang="zh-CN" sz="2500" b="0" i="1" smtClean="0">
                            <a:solidFill>
                              <a:srgbClr val="004098"/>
                            </a:solidFill>
                            <a:latin typeface="Cambria Math" panose="02040503050406030204" pitchFamily="18" charset="0"/>
                            <a:cs typeface="Times New Roman" panose="02020603050405020304" pitchFamily="18" charset="0"/>
                          </a:rPr>
                          <m:t>𝑙</m:t>
                        </m:r>
                      </m:sup>
                    </m:sSubSup>
                  </m:oMath>
                </a14:m>
                <a:endParaRPr lang="en-US" altLang="zh-CN" sz="2500" dirty="0">
                  <a:solidFill>
                    <a:srgbClr val="004098"/>
                  </a:solidFill>
                  <a:latin typeface="Times New Roman" panose="02020603050405020304" pitchFamily="18" charset="0"/>
                  <a:cs typeface="Times New Roman" panose="02020603050405020304" pitchFamily="18" charset="0"/>
                </a:endParaRPr>
              </a:p>
              <a:p>
                <a:pPr marL="342900" indent="-342900">
                  <a:buAutoNum type="arabicPeriod"/>
                </a:pPr>
                <a:r>
                  <a:rPr lang="en-US" altLang="zh-CN" sz="2500" dirty="0">
                    <a:solidFill>
                      <a:srgbClr val="004098"/>
                    </a:solidFill>
                    <a:latin typeface="Times New Roman" panose="02020603050405020304" pitchFamily="18" charset="0"/>
                    <a:cs typeface="Times New Roman" panose="02020603050405020304" pitchFamily="18" charset="0"/>
                  </a:rPr>
                  <a:t>dot product with the output embedding matrix (LM head) to get vocabulary projection </a:t>
                </a:r>
                <a:endParaRPr lang="zh-CN" altLang="en-US" sz="2500" dirty="0">
                  <a:solidFill>
                    <a:srgbClr val="004098"/>
                  </a:solidFill>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5E46540C-62C5-976D-24AA-3D34275475F5}"/>
                  </a:ext>
                </a:extLst>
              </p:cNvPr>
              <p:cNvSpPr txBox="1">
                <a:spLocks noRot="1" noChangeAspect="1" noMove="1" noResize="1" noEditPoints="1" noAdjustHandles="1" noChangeArrowheads="1" noChangeShapeType="1" noTextEdit="1"/>
              </p:cNvSpPr>
              <p:nvPr/>
            </p:nvSpPr>
            <p:spPr>
              <a:xfrm>
                <a:off x="565608" y="1691500"/>
                <a:ext cx="11755225" cy="1295804"/>
              </a:xfrm>
              <a:prstGeom prst="rect">
                <a:avLst/>
              </a:prstGeom>
              <a:blipFill>
                <a:blip r:embed="rId3"/>
                <a:stretch>
                  <a:fillRect l="-882" t="-2347" b="-798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1C826D30-0CC5-1F9D-91D8-A62824766858}"/>
              </a:ext>
            </a:extLst>
          </p:cNvPr>
          <p:cNvSpPr txBox="1"/>
          <p:nvPr/>
        </p:nvSpPr>
        <p:spPr>
          <a:xfrm>
            <a:off x="157308" y="6495211"/>
            <a:ext cx="11738769" cy="369332"/>
          </a:xfrm>
          <a:prstGeom prst="rect">
            <a:avLst/>
          </a:prstGeom>
          <a:noFill/>
        </p:spPr>
        <p:txBody>
          <a:bodyPr wrap="square">
            <a:spAutoFit/>
          </a:bodyPr>
          <a:lstStyle/>
          <a:p>
            <a:r>
              <a:rPr lang="en-US" altLang="zh-CN" dirty="0">
                <a:solidFill>
                  <a:schemeClr val="bg1"/>
                </a:solidFill>
                <a:latin typeface="Times New Roman" panose="02020603050405020304" pitchFamily="18" charset="0"/>
                <a:cs typeface="Times New Roman" panose="02020603050405020304" pitchFamily="18" charset="0"/>
              </a:rPr>
              <a:t>[2] Geva M, et al. Transformer feed-forward layers build predictions by promoting concepts in the vocabulary space.</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8C098C51-A39A-47C1-ED8F-AE8D58739E49}"/>
              </a:ext>
            </a:extLst>
          </p:cNvPr>
          <p:cNvPicPr>
            <a:picLocks noChangeAspect="1"/>
          </p:cNvPicPr>
          <p:nvPr/>
        </p:nvPicPr>
        <p:blipFill>
          <a:blip r:embed="rId4"/>
          <a:srcRect t="-1" b="2063"/>
          <a:stretch/>
        </p:blipFill>
        <p:spPr>
          <a:xfrm>
            <a:off x="950159" y="3139031"/>
            <a:ext cx="9877425" cy="1763108"/>
          </a:xfrm>
          <a:prstGeom prst="rect">
            <a:avLst/>
          </a:prstGeom>
        </p:spPr>
      </p:pic>
    </p:spTree>
    <p:extLst>
      <p:ext uri="{BB962C8B-B14F-4D97-AF65-F5344CB8AC3E}">
        <p14:creationId xmlns:p14="http://schemas.microsoft.com/office/powerpoint/2010/main" val="422969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EE70-65F7-CE04-339B-F06C3C3E854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5885AB-C0C8-D416-5200-CB68CC8E7C1C}"/>
              </a:ext>
            </a:extLst>
          </p:cNvPr>
          <p:cNvSpPr>
            <a:spLocks noGrp="1"/>
          </p:cNvSpPr>
          <p:nvPr>
            <p:ph type="title"/>
          </p:nvPr>
        </p:nvSpPr>
        <p:spPr/>
        <p:txBody>
          <a:bodyPr/>
          <a:lstStyle/>
          <a:p>
            <a:r>
              <a:rPr lang="fr-FR" altLang="zh-CN" dirty="0">
                <a:latin typeface="Times New Roman" panose="02020603050405020304" pitchFamily="18" charset="0"/>
                <a:cs typeface="Times New Roman" panose="02020603050405020304" pitchFamily="18" charset="0"/>
              </a:rPr>
              <a:t>Identifying the Steering Direction </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810A39C7-94AD-FF2B-7E81-B66A647DA112}"/>
              </a:ext>
            </a:extLst>
          </p:cNvPr>
          <p:cNvSpPr>
            <a:spLocks noGrp="1"/>
          </p:cNvSpPr>
          <p:nvPr>
            <p:ph type="sldNum" sz="quarter" idx="12"/>
          </p:nvPr>
        </p:nvSpPr>
        <p:spPr/>
        <p:txBody>
          <a:bodyPr/>
          <a:lstStyle/>
          <a:p>
            <a:fld id="{3ACD1EC8-6F57-41A7-99F1-FEDB2874BA2B}" type="slidenum">
              <a:rPr lang="zh-CN" altLang="en-US" smtClean="0"/>
              <a:t>6</a:t>
            </a:fld>
            <a:endParaRPr lang="zh-CN" altLang="en-US"/>
          </a:p>
        </p:txBody>
      </p:sp>
      <p:sp>
        <p:nvSpPr>
          <p:cNvPr id="74" name="文本框 73">
            <a:extLst>
              <a:ext uri="{FF2B5EF4-FFF2-40B4-BE49-F238E27FC236}">
                <a16:creationId xmlns:a16="http://schemas.microsoft.com/office/drawing/2014/main" id="{6EBCDCC3-9F76-161B-0BEE-FC5342320369}"/>
              </a:ext>
            </a:extLst>
          </p:cNvPr>
          <p:cNvSpPr txBox="1"/>
          <p:nvPr/>
        </p:nvSpPr>
        <p:spPr>
          <a:xfrm>
            <a:off x="482600" y="1124043"/>
            <a:ext cx="11498868" cy="477054"/>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solidFill>
                  <a:srgbClr val="004098"/>
                </a:solidFill>
                <a:latin typeface="Times New Roman" panose="02020603050405020304" pitchFamily="18" charset="0"/>
                <a:cs typeface="Times New Roman" panose="02020603050405020304" pitchFamily="18" charset="0"/>
              </a:rPr>
              <a:t>How to achieve a balance between exaggerated safety mitigation and adequate safety?</a:t>
            </a:r>
            <a:endParaRPr lang="zh-CN" altLang="en-US" sz="2500" dirty="0">
              <a:solidFill>
                <a:srgbClr val="004098"/>
              </a:solidFill>
              <a:latin typeface="Times New Roman" panose="02020603050405020304" pitchFamily="18" charset="0"/>
              <a:cs typeface="Times New Roman" panose="02020603050405020304" pitchFamily="18" charset="0"/>
            </a:endParaRPr>
          </a:p>
        </p:txBody>
      </p:sp>
      <p:pic>
        <p:nvPicPr>
          <p:cNvPr id="82" name="图形 81">
            <a:extLst>
              <a:ext uri="{FF2B5EF4-FFF2-40B4-BE49-F238E27FC236}">
                <a16:creationId xmlns:a16="http://schemas.microsoft.com/office/drawing/2014/main" id="{9ED3E3A1-E574-4537-6D5A-666413CEEC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2449" y="2380393"/>
            <a:ext cx="547692" cy="547690"/>
          </a:xfrm>
          <a:prstGeom prst="rect">
            <a:avLst/>
          </a:prstGeom>
        </p:spPr>
      </p:pic>
      <p:sp>
        <p:nvSpPr>
          <p:cNvPr id="83" name="加号 82">
            <a:extLst>
              <a:ext uri="{FF2B5EF4-FFF2-40B4-BE49-F238E27FC236}">
                <a16:creationId xmlns:a16="http://schemas.microsoft.com/office/drawing/2014/main" id="{7C8BAF17-4069-4EF4-42B1-9050D8825457}"/>
              </a:ext>
            </a:extLst>
          </p:cNvPr>
          <p:cNvSpPr/>
          <p:nvPr/>
        </p:nvSpPr>
        <p:spPr>
          <a:xfrm>
            <a:off x="2268577" y="2513182"/>
            <a:ext cx="248938" cy="239598"/>
          </a:xfrm>
          <a:prstGeom prst="mathPlus">
            <a:avLst>
              <a:gd name="adj1" fmla="val 1856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84" name="图形 83">
            <a:extLst>
              <a:ext uri="{FF2B5EF4-FFF2-40B4-BE49-F238E27FC236}">
                <a16:creationId xmlns:a16="http://schemas.microsoft.com/office/drawing/2014/main" id="{7A43EF45-844F-75C9-78D0-ABFF941F9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1441" y="2424277"/>
            <a:ext cx="425262" cy="425262"/>
          </a:xfrm>
          <a:prstGeom prst="rect">
            <a:avLst/>
          </a:prstGeom>
        </p:spPr>
      </p:pic>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08DE6778-EDEB-2E0F-F394-6AC6DA954CBA}"/>
                  </a:ext>
                </a:extLst>
              </p:cNvPr>
              <p:cNvSpPr txBox="1"/>
              <p:nvPr/>
            </p:nvSpPr>
            <p:spPr>
              <a:xfrm>
                <a:off x="953095" y="2280433"/>
                <a:ext cx="856294" cy="707630"/>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query </a:t>
                </a:r>
                <a:endParaRPr lang="en-US" altLang="zh-CN" sz="1999" b="1" i="1" dirty="0">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
                    </m:oMathParaPr>
                    <m:oMath xmlns:m="http://schemas.openxmlformats.org/officeDocument/2006/math">
                      <m:r>
                        <a:rPr lang="en-US" altLang="zh-CN" sz="1999" b="1" i="1" dirty="0">
                          <a:latin typeface="Cambria Math" panose="02040503050406030204" pitchFamily="18" charset="0"/>
                          <a:cs typeface="Times New Roman" panose="02020603050405020304" pitchFamily="18" charset="0"/>
                        </a:rPr>
                        <m:t>𝒒</m:t>
                      </m:r>
                    </m:oMath>
                  </m:oMathPara>
                </a14:m>
                <a:endParaRPr lang="zh-CN" altLang="en-US" sz="1999" dirty="0"/>
              </a:p>
            </p:txBody>
          </p:sp>
        </mc:Choice>
        <mc:Fallback xmlns="">
          <p:sp>
            <p:nvSpPr>
              <p:cNvPr id="93" name="文本框 92">
                <a:extLst>
                  <a:ext uri="{FF2B5EF4-FFF2-40B4-BE49-F238E27FC236}">
                    <a16:creationId xmlns:a16="http://schemas.microsoft.com/office/drawing/2014/main" id="{08DE6778-EDEB-2E0F-F394-6AC6DA954CBA}"/>
                  </a:ext>
                </a:extLst>
              </p:cNvPr>
              <p:cNvSpPr txBox="1">
                <a:spLocks noRot="1" noChangeAspect="1" noMove="1" noResize="1" noEditPoints="1" noAdjustHandles="1" noChangeArrowheads="1" noChangeShapeType="1" noTextEdit="1"/>
              </p:cNvSpPr>
              <p:nvPr/>
            </p:nvSpPr>
            <p:spPr>
              <a:xfrm>
                <a:off x="953095" y="2280433"/>
                <a:ext cx="856294" cy="707630"/>
              </a:xfrm>
              <a:prstGeom prst="rect">
                <a:avLst/>
              </a:prstGeom>
              <a:blipFill>
                <a:blip r:embed="rId7"/>
                <a:stretch>
                  <a:fillRect l="-4965" t="-4310" r="-12766" b="-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27E7D734-64AA-6D94-1E69-933BA2E624E9}"/>
                  </a:ext>
                </a:extLst>
              </p:cNvPr>
              <p:cNvSpPr txBox="1"/>
              <p:nvPr/>
            </p:nvSpPr>
            <p:spPr>
              <a:xfrm>
                <a:off x="963204" y="4563239"/>
                <a:ext cx="10877662" cy="1621406"/>
              </a:xfrm>
              <a:prstGeom prst="rect">
                <a:avLst/>
              </a:prstGeom>
              <a:noFill/>
            </p:spPr>
            <p:txBody>
              <a:bodyPr wrap="square">
                <a:spAutoFit/>
              </a:bodyPr>
              <a:lstStyle/>
              <a:p>
                <a:pPr>
                  <a:spcAft>
                    <a:spcPts val="2400"/>
                  </a:spcAft>
                </a:pPr>
                <a:r>
                  <a:rPr lang="fr-FR" altLang="zh-CN" sz="2400" b="1" dirty="0">
                    <a:solidFill>
                      <a:srgbClr val="004098"/>
                    </a:solidFill>
                    <a:latin typeface="Times New Roman" panose="02020603050405020304" pitchFamily="18" charset="0"/>
                    <a:cs typeface="Times New Roman" panose="02020603050405020304" pitchFamily="18" charset="0"/>
                  </a:rPr>
                  <a:t>hidden state transition:</a:t>
                </a:r>
                <a:r>
                  <a:rPr lang="zh-CN" altLang="en-US" sz="2400" dirty="0"/>
                  <a:t> </a:t>
                </a:r>
                <a14:m>
                  <m:oMath xmlns:m="http://schemas.openxmlformats.org/officeDocument/2006/math">
                    <m:sSubSup>
                      <m:sSubSupPr>
                        <m:ctrlPr>
                          <a:rPr lang="en-US" altLang="zh-CN" sz="2400" b="1" i="1" smtClean="0">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a:solidFill>
                              <a:srgbClr val="004098"/>
                            </a:solidFill>
                            <a:latin typeface="Cambria Math" panose="02040503050406030204" pitchFamily="18" charset="0"/>
                            <a:cs typeface="Times New Roman" panose="02020603050405020304" pitchFamily="18" charset="0"/>
                          </a:rPr>
                          <m:t>𝒕</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e>
                    </m:d>
                    <m:r>
                      <a:rPr lang="en-US" altLang="zh-CN" sz="2400" b="1" i="1" smtClean="0">
                        <a:solidFill>
                          <a:srgbClr val="004098"/>
                        </a:solidFill>
                        <a:latin typeface="Cambria Math" panose="02040503050406030204" pitchFamily="18" charset="0"/>
                        <a:cs typeface="Times New Roman" panose="02020603050405020304" pitchFamily="18" charset="0"/>
                      </a:rPr>
                      <m:t>=</m:t>
                    </m:r>
                    <m:sSubSup>
                      <m:sSubSupPr>
                        <m:ctrlPr>
                          <a:rPr lang="en-US" altLang="zh-CN" sz="2400" b="1" i="1">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smtClean="0">
                            <a:solidFill>
                              <a:srgbClr val="004098"/>
                            </a:solidFill>
                            <a:latin typeface="Cambria Math" panose="02040503050406030204" pitchFamily="18" charset="0"/>
                            <a:cs typeface="Times New Roman" panose="02020603050405020304" pitchFamily="18" charset="0"/>
                          </a:rPr>
                          <m:t>𝒑</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r>
                          <a:rPr lang="en-US" altLang="zh-CN" sz="2400" b="1" i="1" smtClean="0">
                            <a:solidFill>
                              <a:srgbClr val="004098"/>
                            </a:solidFill>
                            <a:latin typeface="Cambria Math" panose="02040503050406030204" pitchFamily="18" charset="0"/>
                            <a:cs typeface="Times New Roman" panose="02020603050405020304" pitchFamily="18" charset="0"/>
                          </a:rPr>
                          <m:t>+</m:t>
                        </m:r>
                        <m:sSub>
                          <m:sSubPr>
                            <m:ctrlPr>
                              <a:rPr lang="en-US" altLang="zh-CN" sz="2400" b="1" i="1">
                                <a:solidFill>
                                  <a:srgbClr val="004098"/>
                                </a:solidFill>
                                <a:latin typeface="Cambria Math" panose="02040503050406030204" pitchFamily="18" charset="0"/>
                                <a:cs typeface="Times New Roman" panose="02020603050405020304" pitchFamily="18" charset="0"/>
                              </a:rPr>
                            </m:ctrlPr>
                          </m:sSubPr>
                          <m:e>
                            <m:r>
                              <a:rPr lang="en-US" altLang="zh-CN" sz="2400" b="1" i="1">
                                <a:solidFill>
                                  <a:srgbClr val="004098"/>
                                </a:solidFill>
                                <a:latin typeface="Cambria Math" panose="02040503050406030204" pitchFamily="18" charset="0"/>
                                <a:cs typeface="Times New Roman" panose="02020603050405020304" pitchFamily="18" charset="0"/>
                              </a:rPr>
                              <m:t>𝒓</m:t>
                            </m:r>
                          </m:e>
                          <m:sub>
                            <m:r>
                              <a:rPr lang="en-US" altLang="zh-CN" sz="2400" b="1" i="1">
                                <a:solidFill>
                                  <a:srgbClr val="004098"/>
                                </a:solidFill>
                                <a:latin typeface="Cambria Math" panose="02040503050406030204" pitchFamily="18" charset="0"/>
                                <a:cs typeface="Times New Roman" panose="02020603050405020304" pitchFamily="18" charset="0"/>
                              </a:rPr>
                              <m:t>𝒑𝒐𝒔</m:t>
                            </m:r>
                          </m:sub>
                        </m:sSub>
                      </m:e>
                    </m:d>
                    <m:r>
                      <a:rPr lang="en-US" altLang="zh-CN" sz="2400" b="1" i="1" smtClean="0">
                        <a:solidFill>
                          <a:srgbClr val="004098"/>
                        </a:solidFill>
                        <a:latin typeface="Cambria Math" panose="02040503050406030204" pitchFamily="18" charset="0"/>
                        <a:cs typeface="Times New Roman" panose="02020603050405020304" pitchFamily="18" charset="0"/>
                      </a:rPr>
                      <m:t>−</m:t>
                    </m:r>
                    <m:sSubSup>
                      <m:sSubSupPr>
                        <m:ctrlPr>
                          <a:rPr lang="en-US" altLang="zh-CN" sz="2400" b="1" i="1">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smtClean="0">
                            <a:solidFill>
                              <a:srgbClr val="004098"/>
                            </a:solidFill>
                            <a:latin typeface="Cambria Math" panose="02040503050406030204" pitchFamily="18" charset="0"/>
                            <a:cs typeface="Times New Roman" panose="02020603050405020304" pitchFamily="18" charset="0"/>
                          </a:rPr>
                          <m:t>𝒆</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r>
                          <a:rPr lang="en-US" altLang="zh-CN" sz="2400" b="1" i="1">
                            <a:solidFill>
                              <a:srgbClr val="004098"/>
                            </a:solidFill>
                            <a:latin typeface="Cambria Math" panose="02040503050406030204" pitchFamily="18" charset="0"/>
                            <a:cs typeface="Times New Roman" panose="02020603050405020304" pitchFamily="18" charset="0"/>
                          </a:rPr>
                          <m:t>+</m:t>
                        </m:r>
                        <m:sSub>
                          <m:sSubPr>
                            <m:ctrlPr>
                              <a:rPr lang="en-US" altLang="zh-CN" sz="2400" b="1" i="1">
                                <a:solidFill>
                                  <a:srgbClr val="004098"/>
                                </a:solidFill>
                                <a:latin typeface="Cambria Math" panose="02040503050406030204" pitchFamily="18" charset="0"/>
                                <a:cs typeface="Times New Roman" panose="02020603050405020304" pitchFamily="18" charset="0"/>
                              </a:rPr>
                            </m:ctrlPr>
                          </m:sSubPr>
                          <m:e>
                            <m:r>
                              <a:rPr lang="en-US" altLang="zh-CN" sz="2400" b="1" i="1">
                                <a:solidFill>
                                  <a:srgbClr val="004098"/>
                                </a:solidFill>
                                <a:latin typeface="Cambria Math" panose="02040503050406030204" pitchFamily="18" charset="0"/>
                                <a:cs typeface="Times New Roman" panose="02020603050405020304" pitchFamily="18" charset="0"/>
                              </a:rPr>
                              <m:t>𝒓</m:t>
                            </m:r>
                          </m:e>
                          <m:sub>
                            <m:r>
                              <a:rPr lang="en-US" altLang="zh-CN" sz="2400" b="1" i="1">
                                <a:solidFill>
                                  <a:srgbClr val="004098"/>
                                </a:solidFill>
                                <a:latin typeface="Cambria Math" panose="02040503050406030204" pitchFamily="18" charset="0"/>
                                <a:cs typeface="Times New Roman" panose="02020603050405020304" pitchFamily="18" charset="0"/>
                              </a:rPr>
                              <m:t>𝒑𝒐𝒔</m:t>
                            </m:r>
                          </m:sub>
                        </m:sSub>
                      </m:e>
                    </m:d>
                    <m:r>
                      <m:rPr>
                        <m:nor/>
                      </m:rPr>
                      <a:rPr lang="en-US" altLang="zh-CN" sz="2400" b="1" dirty="0"/>
                      <m:t>          </m:t>
                    </m:r>
                    <m:r>
                      <m:rPr>
                        <m:nor/>
                      </m:rPr>
                      <a:rPr lang="en-US" altLang="zh-CN" sz="2400" b="1" i="1" dirty="0">
                        <a:solidFill>
                          <a:srgbClr val="004098"/>
                        </a:solidFill>
                        <a:latin typeface="Cambria Math" panose="02040503050406030204" pitchFamily="18" charset="0"/>
                        <a:cs typeface="Times New Roman" panose="02020603050405020304" pitchFamily="18" charset="0"/>
                      </a:rPr>
                      <m:t> </m:t>
                    </m:r>
                    <m:r>
                      <m:rPr>
                        <m:nor/>
                      </m:rPr>
                      <a:rPr lang="en-US" altLang="zh-CN" sz="2400" b="1" dirty="0">
                        <a:solidFill>
                          <a:srgbClr val="004098"/>
                        </a:solidFill>
                        <a:latin typeface="Cambria Math" panose="02040503050406030204" pitchFamily="18" charset="0"/>
                        <a:cs typeface="Times New Roman" panose="02020603050405020304" pitchFamily="18" charset="0"/>
                      </a:rPr>
                      <m:t>(2)</m:t>
                    </m:r>
                  </m:oMath>
                </a14:m>
                <a:endParaRPr lang="en-US" altLang="zh-CN" sz="2400" b="1" dirty="0"/>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mine the harm direction for unsafe queries but helpful direction for safe queries, which reflects the difference and helps identify the harmfulness of queries</a:t>
                </a:r>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94" name="文本框 93">
                <a:extLst>
                  <a:ext uri="{FF2B5EF4-FFF2-40B4-BE49-F238E27FC236}">
                    <a16:creationId xmlns:a16="http://schemas.microsoft.com/office/drawing/2014/main" id="{27E7D734-64AA-6D94-1E69-933BA2E624E9}"/>
                  </a:ext>
                </a:extLst>
              </p:cNvPr>
              <p:cNvSpPr txBox="1">
                <a:spLocks noRot="1" noChangeAspect="1" noMove="1" noResize="1" noEditPoints="1" noAdjustHandles="1" noChangeArrowheads="1" noChangeShapeType="1" noTextEdit="1"/>
              </p:cNvSpPr>
              <p:nvPr/>
            </p:nvSpPr>
            <p:spPr>
              <a:xfrm>
                <a:off x="963204" y="4563239"/>
                <a:ext cx="10877662" cy="1621406"/>
              </a:xfrm>
              <a:prstGeom prst="rect">
                <a:avLst/>
              </a:prstGeom>
              <a:blipFill>
                <a:blip r:embed="rId8"/>
                <a:stretch>
                  <a:fillRect l="-841"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C9B2E4F6-6296-7E29-42D5-15E6A30C5B48}"/>
                  </a:ext>
                </a:extLst>
              </p:cNvPr>
              <p:cNvSpPr txBox="1"/>
              <p:nvPr/>
            </p:nvSpPr>
            <p:spPr>
              <a:xfrm>
                <a:off x="580050" y="1744730"/>
                <a:ext cx="6169542" cy="1931170"/>
              </a:xfrm>
              <a:prstGeom prst="rect">
                <a:avLst/>
              </a:prstGeom>
              <a:noFill/>
            </p:spPr>
            <p:txBody>
              <a:bodyPr wrap="square">
                <a:spAutoFit/>
              </a:bodyPr>
              <a:lstStyle/>
              <a:p>
                <a:pPr>
                  <a:spcAft>
                    <a:spcPts val="2400"/>
                  </a:spcAft>
                </a:pPr>
                <a:r>
                  <a:rPr lang="fr-FR" altLang="zh-CN" sz="2500" b="1" dirty="0">
                    <a:solidFill>
                      <a:srgbClr val="004098"/>
                    </a:solidFill>
                    <a:latin typeface="Times New Roman" panose="02020603050405020304" pitchFamily="18" charset="0"/>
                    <a:cs typeface="Times New Roman" panose="02020603050405020304" pitchFamily="18" charset="0"/>
                  </a:rPr>
                  <a:t>classification method </a:t>
                </a:r>
                <a14:m>
                  <m:oMath xmlns:m="http://schemas.openxmlformats.org/officeDocument/2006/math">
                    <m:r>
                      <a:rPr lang="zh-CN" altLang="fr-FR" sz="2500" b="1">
                        <a:solidFill>
                          <a:srgbClr val="004098"/>
                        </a:solidFill>
                        <a:latin typeface="Cambria Math" panose="02040503050406030204" pitchFamily="18" charset="0"/>
                        <a:cs typeface="Times New Roman" panose="02020603050405020304" pitchFamily="18" charset="0"/>
                      </a:rPr>
                      <m:t>𝛔</m:t>
                    </m:r>
                    <m:r>
                      <a:rPr lang="en-US" altLang="zh-CN" sz="2500" b="1">
                        <a:solidFill>
                          <a:srgbClr val="004098"/>
                        </a:solidFill>
                        <a:latin typeface="Cambria Math" panose="02040503050406030204" pitchFamily="18" charset="0"/>
                        <a:cs typeface="Times New Roman" panose="02020603050405020304" pitchFamily="18" charset="0"/>
                      </a:rPr>
                      <m:t>(</m:t>
                    </m:r>
                    <m:r>
                      <a:rPr lang="en-US" altLang="zh-CN" sz="2500" b="1">
                        <a:solidFill>
                          <a:srgbClr val="004098"/>
                        </a:solidFill>
                        <a:latin typeface="Cambria Math" panose="02040503050406030204" pitchFamily="18" charset="0"/>
                        <a:cs typeface="Times New Roman" panose="02020603050405020304" pitchFamily="18" charset="0"/>
                      </a:rPr>
                      <m:t>𝒒</m:t>
                    </m:r>
                    <m:r>
                      <a:rPr lang="en-US" altLang="zh-CN" sz="2500" b="1">
                        <a:solidFill>
                          <a:srgbClr val="004098"/>
                        </a:solidFill>
                        <a:latin typeface="Cambria Math" panose="02040503050406030204" pitchFamily="18" charset="0"/>
                        <a:cs typeface="Times New Roman" panose="02020603050405020304" pitchFamily="18" charset="0"/>
                      </a:rPr>
                      <m:t>)</m:t>
                    </m:r>
                  </m:oMath>
                </a14:m>
                <a:r>
                  <a:rPr lang="fr-FR" altLang="zh-CN" sz="2500" b="1" dirty="0">
                    <a:solidFill>
                      <a:srgbClr val="004098"/>
                    </a:solidFill>
                    <a:latin typeface="Times New Roman" panose="02020603050405020304" pitchFamily="18" charset="0"/>
                    <a:cs typeface="Times New Roman" panose="02020603050405020304" pitchFamily="18" charset="0"/>
                  </a:rPr>
                  <a:t> </a:t>
                </a:r>
                <a:endParaRPr lang="en-US" altLang="zh-CN" sz="2500" b="1" dirty="0">
                  <a:solidFill>
                    <a:srgbClr val="004098"/>
                  </a:solidFill>
                  <a:latin typeface="Times New Roman" panose="02020603050405020304" pitchFamily="18" charset="0"/>
                  <a:cs typeface="Times New Roman" panose="02020603050405020304" pitchFamily="18" charset="0"/>
                </a:endParaRPr>
              </a:p>
              <a:p>
                <a:pPr marL="457200" indent="-457200">
                  <a:spcAft>
                    <a:spcPts val="2400"/>
                  </a:spcAft>
                  <a:buAutoNum type="arabicPeriod"/>
                </a:pPr>
                <a:r>
                  <a:rPr lang="en-US" altLang="zh-CN" sz="2500" b="1" dirty="0">
                    <a:solidFill>
                      <a:schemeClr val="tx1"/>
                    </a:solidFill>
                    <a:latin typeface="Times New Roman" panose="02020603050405020304" pitchFamily="18" charset="0"/>
                    <a:cs typeface="Times New Roman" panose="02020603050405020304" pitchFamily="18" charset="0"/>
                  </a:rPr>
                  <a:t>                        = q +</a:t>
                </a:r>
                <a14:m>
                  <m:oMath xmlns:m="http://schemas.openxmlformats.org/officeDocument/2006/math">
                    <m:r>
                      <a:rPr lang="en-US" altLang="zh-CN" sz="2500" b="1" i="0" smtClean="0">
                        <a:solidFill>
                          <a:schemeClr val="tx1"/>
                        </a:solidFill>
                        <a:latin typeface="Cambria Math" panose="02040503050406030204" pitchFamily="18" charset="0"/>
                        <a:cs typeface="Times New Roman" panose="02020603050405020304" pitchFamily="18" charset="0"/>
                      </a:rPr>
                      <m:t> </m:t>
                    </m:r>
                    <m:sSub>
                      <m:sSubPr>
                        <m:ctrlPr>
                          <a:rPr lang="en-US" altLang="zh-CN" sz="2500" b="1" i="1" smtClean="0">
                            <a:solidFill>
                              <a:schemeClr val="tx1"/>
                            </a:solidFill>
                            <a:latin typeface="Cambria Math" panose="02040503050406030204" pitchFamily="18" charset="0"/>
                            <a:cs typeface="Times New Roman" panose="02020603050405020304" pitchFamily="18" charset="0"/>
                          </a:rPr>
                        </m:ctrlPr>
                      </m:sSubPr>
                      <m:e>
                        <m:r>
                          <a:rPr lang="en-US" altLang="zh-CN" sz="2500" b="1" i="1" smtClean="0">
                            <a:solidFill>
                              <a:schemeClr val="tx1"/>
                            </a:solidFill>
                            <a:latin typeface="Cambria Math" panose="02040503050406030204" pitchFamily="18" charset="0"/>
                            <a:cs typeface="Times New Roman" panose="02020603050405020304" pitchFamily="18" charset="0"/>
                          </a:rPr>
                          <m:t>𝒓</m:t>
                        </m:r>
                      </m:e>
                      <m:sub>
                        <m:r>
                          <a:rPr lang="en-US" altLang="zh-CN" sz="2500" b="1" i="1" smtClean="0">
                            <a:solidFill>
                              <a:schemeClr val="tx1"/>
                            </a:solidFill>
                            <a:latin typeface="Cambria Math" panose="02040503050406030204" pitchFamily="18" charset="0"/>
                            <a:cs typeface="Times New Roman" panose="02020603050405020304" pitchFamily="18" charset="0"/>
                          </a:rPr>
                          <m:t>𝒑𝒐𝒔</m:t>
                        </m:r>
                      </m:sub>
                    </m:sSub>
                  </m:oMath>
                </a14:m>
                <a:r>
                  <a:rPr lang="en-US" altLang="zh-CN" sz="2500" dirty="0">
                    <a:solidFill>
                      <a:schemeClr val="tx1"/>
                    </a:solidFill>
                    <a:latin typeface="Times New Roman" panose="02020603050405020304" pitchFamily="18" charset="0"/>
                    <a:cs typeface="Times New Roman" panose="02020603050405020304" pitchFamily="18" charset="0"/>
                  </a:rPr>
                  <a:t>(e.g., ‘Sure’)</a:t>
                </a:r>
              </a:p>
              <a:p>
                <a:pPr marL="457200" indent="-457200">
                  <a:buAutoNum type="arabicPeriod"/>
                </a:pPr>
                <a:r>
                  <a:rPr lang="en-US" altLang="zh-CN" sz="2500" b="1" dirty="0">
                    <a:solidFill>
                      <a:schemeClr val="tx1"/>
                    </a:solidFill>
                    <a:latin typeface="Times New Roman" panose="02020603050405020304" pitchFamily="18" charset="0"/>
                    <a:cs typeface="Times New Roman" panose="02020603050405020304" pitchFamily="18" charset="0"/>
                  </a:rPr>
                  <a:t>q +</a:t>
                </a:r>
                <a14:m>
                  <m:oMath xmlns:m="http://schemas.openxmlformats.org/officeDocument/2006/math">
                    <m:r>
                      <a:rPr lang="en-US" altLang="zh-CN" sz="2500" b="1" i="0" smtClean="0">
                        <a:solidFill>
                          <a:schemeClr val="tx1"/>
                        </a:solidFill>
                        <a:latin typeface="Cambria Math" panose="02040503050406030204" pitchFamily="18" charset="0"/>
                        <a:cs typeface="Times New Roman" panose="02020603050405020304" pitchFamily="18" charset="0"/>
                      </a:rPr>
                      <m:t> </m:t>
                    </m:r>
                    <m:sSub>
                      <m:sSubPr>
                        <m:ctrlPr>
                          <a:rPr lang="en-US" altLang="zh-CN" sz="2500" b="1" i="1" smtClean="0">
                            <a:solidFill>
                              <a:schemeClr val="tx1"/>
                            </a:solidFill>
                            <a:latin typeface="Cambria Math" panose="02040503050406030204" pitchFamily="18" charset="0"/>
                            <a:cs typeface="Times New Roman" panose="02020603050405020304" pitchFamily="18" charset="0"/>
                          </a:rPr>
                        </m:ctrlPr>
                      </m:sSubPr>
                      <m:e>
                        <m:r>
                          <a:rPr lang="en-US" altLang="zh-CN" sz="2500" b="1" i="0" smtClean="0">
                            <a:solidFill>
                              <a:schemeClr val="tx1"/>
                            </a:solidFill>
                            <a:latin typeface="Cambria Math" panose="02040503050406030204" pitchFamily="18" charset="0"/>
                            <a:cs typeface="Times New Roman" panose="02020603050405020304" pitchFamily="18" charset="0"/>
                          </a:rPr>
                          <m:t>𝐫</m:t>
                        </m:r>
                      </m:e>
                      <m:sub>
                        <m:r>
                          <a:rPr lang="en-US" altLang="zh-CN" sz="2500" b="1" i="0" smtClean="0">
                            <a:solidFill>
                              <a:schemeClr val="tx1"/>
                            </a:solidFill>
                            <a:latin typeface="Cambria Math" panose="02040503050406030204" pitchFamily="18" charset="0"/>
                            <a:cs typeface="Times New Roman" panose="02020603050405020304" pitchFamily="18" charset="0"/>
                          </a:rPr>
                          <m:t>𝐩𝐨𝐬</m:t>
                        </m:r>
                      </m:sub>
                    </m:sSub>
                  </m:oMath>
                </a14:m>
                <a:endParaRPr lang="zh-CN" altLang="en-US" sz="2500" b="1" dirty="0">
                  <a:solidFill>
                    <a:srgbClr val="004098"/>
                  </a:solidFill>
                  <a:latin typeface="Times New Roman" panose="02020603050405020304" pitchFamily="18" charset="0"/>
                  <a:cs typeface="Times New Roman" panose="02020603050405020304" pitchFamily="18" charset="0"/>
                </a:endParaRPr>
              </a:p>
            </p:txBody>
          </p:sp>
        </mc:Choice>
        <mc:Fallback xmlns="">
          <p:sp>
            <p:nvSpPr>
              <p:cNvPr id="96" name="文本框 95">
                <a:extLst>
                  <a:ext uri="{FF2B5EF4-FFF2-40B4-BE49-F238E27FC236}">
                    <a16:creationId xmlns:a16="http://schemas.microsoft.com/office/drawing/2014/main" id="{C9B2E4F6-6296-7E29-42D5-15E6A30C5B48}"/>
                  </a:ext>
                </a:extLst>
              </p:cNvPr>
              <p:cNvSpPr txBox="1">
                <a:spLocks noRot="1" noChangeAspect="1" noMove="1" noResize="1" noEditPoints="1" noAdjustHandles="1" noChangeArrowheads="1" noChangeShapeType="1" noTextEdit="1"/>
              </p:cNvSpPr>
              <p:nvPr/>
            </p:nvSpPr>
            <p:spPr>
              <a:xfrm>
                <a:off x="580050" y="1744730"/>
                <a:ext cx="6169542" cy="1931170"/>
              </a:xfrm>
              <a:prstGeom prst="rect">
                <a:avLst/>
              </a:prstGeom>
              <a:blipFill>
                <a:blip r:embed="rId9"/>
                <a:stretch>
                  <a:fillRect l="-1581" t="-2524" b="-44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文本框 111">
                <a:extLst>
                  <a:ext uri="{FF2B5EF4-FFF2-40B4-BE49-F238E27FC236}">
                    <a16:creationId xmlns:a16="http://schemas.microsoft.com/office/drawing/2014/main" id="{67D80AA8-626C-BF55-F96A-4F1C892279AE}"/>
                  </a:ext>
                </a:extLst>
              </p:cNvPr>
              <p:cNvSpPr txBox="1"/>
              <p:nvPr/>
            </p:nvSpPr>
            <p:spPr>
              <a:xfrm>
                <a:off x="5190976" y="3048892"/>
                <a:ext cx="6860409" cy="762901"/>
              </a:xfrm>
              <a:prstGeom prst="rect">
                <a:avLst/>
              </a:prstGeom>
              <a:noFill/>
            </p:spPr>
            <p:txBody>
              <a:bodyPr wrap="square">
                <a:spAutoFit/>
              </a:bodyPr>
              <a:lstStyle/>
              <a:p>
                <a:r>
                  <a:rPr lang="en-US" altLang="zh-CN" sz="2000" b="1" dirty="0">
                    <a:latin typeface="Times New Roman" panose="02020603050405020304" pitchFamily="18" charset="0"/>
                    <a:cs typeface="Times New Roman" panose="02020603050405020304" pitchFamily="18" charset="0"/>
                  </a:rPr>
                  <a:t>one </a:t>
                </a:r>
                <a14:m>
                  <m:oMath xmlns:m="http://schemas.openxmlformats.org/officeDocument/2006/math">
                    <m:sSubSup>
                      <m:sSubSupPr>
                        <m:ctrlPr>
                          <a:rPr lang="en-US" altLang="zh-CN" sz="2000" b="1" i="1" smtClean="0">
                            <a:latin typeface="Cambria Math" panose="02040503050406030204" pitchFamily="18" charset="0"/>
                          </a:rPr>
                        </m:ctrlPr>
                      </m:sSubSupPr>
                      <m:e>
                        <m:r>
                          <m:rPr>
                            <m:nor/>
                          </m:rPr>
                          <a:rPr lang="en-US" altLang="zh-CN" sz="2000" b="1">
                            <a:latin typeface="Times New Roman" panose="02020603050405020304" pitchFamily="18" charset="0"/>
                            <a:cs typeface="Times New Roman" panose="02020603050405020304" pitchFamily="18" charset="0"/>
                          </a:rPr>
                          <m:t>a</m:t>
                        </m:r>
                      </m:e>
                      <m:sub>
                        <m:r>
                          <a:rPr lang="en-US" altLang="zh-CN" sz="2000" b="1" i="1" smtClean="0">
                            <a:latin typeface="Cambria Math" panose="02040503050406030204" pitchFamily="18" charset="0"/>
                            <a:cs typeface="Times New Roman" panose="02020603050405020304" pitchFamily="18" charset="0"/>
                          </a:rPr>
                          <m:t>𝒑</m:t>
                        </m:r>
                      </m:sub>
                      <m:sup>
                        <m:r>
                          <m:rPr>
                            <m:nor/>
                          </m:rPr>
                          <a:rPr lang="en-US" altLang="zh-CN" sz="2000" b="1" i="1" smtClean="0">
                            <a:latin typeface="Cambria Math" panose="02040503050406030204" pitchFamily="18" charset="0"/>
                            <a:cs typeface="Times New Roman" panose="02020603050405020304" pitchFamily="18" charset="0"/>
                          </a:rPr>
                          <m:t> </m:t>
                        </m:r>
                      </m:sup>
                    </m:sSubSup>
                  </m:oMath>
                </a14:m>
                <a:r>
                  <a:rPr lang="en-US" altLang="zh-CN" sz="2000" b="1" dirty="0">
                    <a:latin typeface="Times New Roman" panose="02020603050405020304" pitchFamily="18" charset="0"/>
                    <a:cs typeface="Times New Roman" panose="02020603050405020304" pitchFamily="18" charset="0"/>
                  </a:rPr>
                  <a:t> from the last token of the query part (i.e., q), and the other </a:t>
                </a:r>
                <a14:m>
                  <m:oMath xmlns:m="http://schemas.openxmlformats.org/officeDocument/2006/math">
                    <m:sSubSup>
                      <m:sSubSupPr>
                        <m:ctrlPr>
                          <a:rPr lang="en-US" altLang="zh-CN" sz="2000" b="1" i="1">
                            <a:latin typeface="Cambria Math" panose="02040503050406030204" pitchFamily="18" charset="0"/>
                          </a:rPr>
                        </m:ctrlPr>
                      </m:sSubSupPr>
                      <m:e>
                        <m:r>
                          <m:rPr>
                            <m:nor/>
                          </m:rPr>
                          <a:rPr lang="en-US" altLang="zh-CN" sz="2000" b="1">
                            <a:latin typeface="Times New Roman" panose="02020603050405020304" pitchFamily="18" charset="0"/>
                            <a:cs typeface="Times New Roman" panose="02020603050405020304" pitchFamily="18" charset="0"/>
                          </a:rPr>
                          <m:t>a</m:t>
                        </m:r>
                      </m:e>
                      <m:sub>
                        <m:r>
                          <a:rPr lang="en-US" altLang="zh-CN" sz="2000" b="1" i="1">
                            <a:latin typeface="Cambria Math" panose="02040503050406030204" pitchFamily="18" charset="0"/>
                            <a:cs typeface="Times New Roman" panose="02020603050405020304" pitchFamily="18" charset="0"/>
                          </a:rPr>
                          <m:t>𝒆</m:t>
                        </m:r>
                      </m:sub>
                      <m:sup>
                        <m:r>
                          <m:rPr>
                            <m:nor/>
                          </m:rPr>
                          <a:rPr lang="en-US" altLang="zh-CN" sz="2000" b="1" i="1" smtClean="0">
                            <a:latin typeface="Cambria Math" panose="02040503050406030204" pitchFamily="18" charset="0"/>
                            <a:cs typeface="Times New Roman" panose="02020603050405020304" pitchFamily="18" charset="0"/>
                          </a:rPr>
                          <m:t> </m:t>
                        </m:r>
                      </m:sup>
                    </m:sSubSup>
                  </m:oMath>
                </a14:m>
                <a:r>
                  <a:rPr lang="en-US" altLang="zh-CN" sz="2000" b="1" dirty="0">
                    <a:latin typeface="Times New Roman" panose="02020603050405020304" pitchFamily="18" charset="0"/>
                    <a:cs typeface="Times New Roman" panose="02020603050405020304" pitchFamily="18" charset="0"/>
                  </a:rPr>
                  <a:t> from the final token of the entire input (i.e., q +</a:t>
                </a:r>
                <a14:m>
                  <m:oMath xmlns:m="http://schemas.openxmlformats.org/officeDocument/2006/math">
                    <m:r>
                      <a:rPr lang="en-US" altLang="zh-CN" sz="2000" b="1">
                        <a:latin typeface="Cambria Math" panose="02040503050406030204" pitchFamily="18" charset="0"/>
                        <a:cs typeface="Times New Roman" panose="02020603050405020304" pitchFamily="18" charset="0"/>
                      </a:rPr>
                      <m:t> </m:t>
                    </m:r>
                    <m:sSub>
                      <m:sSubPr>
                        <m:ctrlPr>
                          <a:rPr lang="en-US" altLang="zh-CN" sz="2000" b="1" i="1">
                            <a:latin typeface="Cambria Math" panose="02040503050406030204" pitchFamily="18" charset="0"/>
                            <a:cs typeface="Times New Roman" panose="02020603050405020304" pitchFamily="18" charset="0"/>
                          </a:rPr>
                        </m:ctrlPr>
                      </m:sSubPr>
                      <m:e>
                        <m:r>
                          <a:rPr lang="en-US" altLang="zh-CN" sz="2000" b="1" i="1">
                            <a:latin typeface="Cambria Math" panose="02040503050406030204" pitchFamily="18" charset="0"/>
                            <a:cs typeface="Times New Roman" panose="02020603050405020304" pitchFamily="18" charset="0"/>
                          </a:rPr>
                          <m:t>𝒓</m:t>
                        </m:r>
                      </m:e>
                      <m:sub>
                        <m:r>
                          <a:rPr lang="en-US" altLang="zh-CN" sz="2000" b="1" i="1">
                            <a:latin typeface="Cambria Math" panose="02040503050406030204" pitchFamily="18" charset="0"/>
                            <a:cs typeface="Times New Roman" panose="02020603050405020304" pitchFamily="18" charset="0"/>
                          </a:rPr>
                          <m:t>𝒑𝒐𝒔</m:t>
                        </m:r>
                      </m:sub>
                    </m:sSub>
                  </m:oMath>
                </a14:m>
                <a:r>
                  <a:rPr lang="en-US" altLang="zh-CN" sz="2000" b="1" dirty="0">
                    <a:latin typeface="Times New Roman" panose="02020603050405020304" pitchFamily="18" charset="0"/>
                    <a:cs typeface="Times New Roman" panose="02020603050405020304" pitchFamily="18" charset="0"/>
                  </a:rPr>
                  <a:t>) </a:t>
                </a:r>
                <a:endParaRPr lang="zh-CN" altLang="en-US" sz="2000" dirty="0"/>
              </a:p>
            </p:txBody>
          </p:sp>
        </mc:Choice>
        <mc:Fallback xmlns="">
          <p:sp>
            <p:nvSpPr>
              <p:cNvPr id="112" name="文本框 111">
                <a:extLst>
                  <a:ext uri="{FF2B5EF4-FFF2-40B4-BE49-F238E27FC236}">
                    <a16:creationId xmlns:a16="http://schemas.microsoft.com/office/drawing/2014/main" id="{67D80AA8-626C-BF55-F96A-4F1C892279AE}"/>
                  </a:ext>
                </a:extLst>
              </p:cNvPr>
              <p:cNvSpPr txBox="1">
                <a:spLocks noRot="1" noChangeAspect="1" noMove="1" noResize="1" noEditPoints="1" noAdjustHandles="1" noChangeArrowheads="1" noChangeShapeType="1" noTextEdit="1"/>
              </p:cNvSpPr>
              <p:nvPr/>
            </p:nvSpPr>
            <p:spPr>
              <a:xfrm>
                <a:off x="5190976" y="3048892"/>
                <a:ext cx="6860409" cy="762901"/>
              </a:xfrm>
              <a:prstGeom prst="rect">
                <a:avLst/>
              </a:prstGeom>
              <a:blipFill>
                <a:blip r:embed="rId10"/>
                <a:stretch>
                  <a:fillRect l="-978" t="-4000" r="-444" b="-9600"/>
                </a:stretch>
              </a:blipFill>
            </p:spPr>
            <p:txBody>
              <a:bodyPr/>
              <a:lstStyle/>
              <a:p>
                <a:r>
                  <a:rPr lang="zh-CN" altLang="en-US">
                    <a:noFill/>
                  </a:rPr>
                  <a:t> </a:t>
                </a:r>
              </a:p>
            </p:txBody>
          </p:sp>
        </mc:Fallback>
      </mc:AlternateContent>
      <p:grpSp>
        <p:nvGrpSpPr>
          <p:cNvPr id="124" name="组合 123">
            <a:extLst>
              <a:ext uri="{FF2B5EF4-FFF2-40B4-BE49-F238E27FC236}">
                <a16:creationId xmlns:a16="http://schemas.microsoft.com/office/drawing/2014/main" id="{A0924198-45BE-14AE-C87A-087CF9A0D07E}"/>
              </a:ext>
            </a:extLst>
          </p:cNvPr>
          <p:cNvGrpSpPr/>
          <p:nvPr/>
        </p:nvGrpSpPr>
        <p:grpSpPr>
          <a:xfrm>
            <a:off x="2268577" y="3097111"/>
            <a:ext cx="3061949" cy="1157578"/>
            <a:chOff x="2268577" y="3080369"/>
            <a:chExt cx="3061949" cy="1157578"/>
          </a:xfrm>
        </p:grpSpPr>
        <p:cxnSp>
          <p:nvCxnSpPr>
            <p:cNvPr id="85" name="直接箭头连接符 84">
              <a:extLst>
                <a:ext uri="{FF2B5EF4-FFF2-40B4-BE49-F238E27FC236}">
                  <a16:creationId xmlns:a16="http://schemas.microsoft.com/office/drawing/2014/main" id="{0B15BD2F-7067-C75E-57FC-4C65A601C974}"/>
                </a:ext>
              </a:extLst>
            </p:cNvPr>
            <p:cNvCxnSpPr>
              <a:cxnSpLocks/>
            </p:cNvCxnSpPr>
            <p:nvPr/>
          </p:nvCxnSpPr>
          <p:spPr>
            <a:xfrm>
              <a:off x="3821284" y="3393794"/>
              <a:ext cx="42937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a:extLst>
                <a:ext uri="{FF2B5EF4-FFF2-40B4-BE49-F238E27FC236}">
                  <a16:creationId xmlns:a16="http://schemas.microsoft.com/office/drawing/2014/main" id="{A153555A-939E-D536-73EC-71D97F4D565B}"/>
                </a:ext>
              </a:extLst>
            </p:cNvPr>
            <p:cNvCxnSpPr>
              <a:cxnSpLocks/>
            </p:cNvCxnSpPr>
            <p:nvPr/>
          </p:nvCxnSpPr>
          <p:spPr>
            <a:xfrm>
              <a:off x="2268577" y="3402563"/>
              <a:ext cx="446057" cy="30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87" name="组合 86">
              <a:extLst>
                <a:ext uri="{FF2B5EF4-FFF2-40B4-BE49-F238E27FC236}">
                  <a16:creationId xmlns:a16="http://schemas.microsoft.com/office/drawing/2014/main" id="{EF2D9144-9192-B635-C371-7925F4C8474C}"/>
                </a:ext>
              </a:extLst>
            </p:cNvPr>
            <p:cNvGrpSpPr/>
            <p:nvPr/>
          </p:nvGrpSpPr>
          <p:grpSpPr>
            <a:xfrm>
              <a:off x="2921773" y="3080369"/>
              <a:ext cx="649048" cy="633626"/>
              <a:chOff x="4197750" y="934742"/>
              <a:chExt cx="1166484" cy="1138770"/>
            </a:xfrm>
          </p:grpSpPr>
          <p:pic>
            <p:nvPicPr>
              <p:cNvPr id="88" name="图形 87">
                <a:extLst>
                  <a:ext uri="{FF2B5EF4-FFF2-40B4-BE49-F238E27FC236}">
                    <a16:creationId xmlns:a16="http://schemas.microsoft.com/office/drawing/2014/main" id="{79EDF4BD-E019-3DCD-ED07-FA8DA60C0F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2445" y="934742"/>
                <a:ext cx="951789" cy="951789"/>
              </a:xfrm>
              <a:prstGeom prst="rect">
                <a:avLst/>
              </a:prstGeom>
              <a:effectLst>
                <a:outerShdw blurRad="76200" dir="18900000" sy="23000" kx="-1200000" algn="bl" rotWithShape="0">
                  <a:prstClr val="black">
                    <a:alpha val="20000"/>
                  </a:prstClr>
                </a:outerShdw>
              </a:effectLst>
            </p:spPr>
          </p:pic>
          <p:sp>
            <p:nvSpPr>
              <p:cNvPr id="89" name="矩形 88">
                <a:extLst>
                  <a:ext uri="{FF2B5EF4-FFF2-40B4-BE49-F238E27FC236}">
                    <a16:creationId xmlns:a16="http://schemas.microsoft.com/office/drawing/2014/main" id="{8FC77F46-C13E-5822-022F-89E61E0EC1FC}"/>
                  </a:ext>
                </a:extLst>
              </p:cNvPr>
              <p:cNvSpPr/>
              <p:nvPr/>
            </p:nvSpPr>
            <p:spPr>
              <a:xfrm>
                <a:off x="4270414" y="1586849"/>
                <a:ext cx="404326" cy="46248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90" name="图形 89">
                <a:extLst>
                  <a:ext uri="{FF2B5EF4-FFF2-40B4-BE49-F238E27FC236}">
                    <a16:creationId xmlns:a16="http://schemas.microsoft.com/office/drawing/2014/main" id="{AD2B6963-5826-B15A-D048-E4E6996236E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97750" y="1519333"/>
                <a:ext cx="554179" cy="554179"/>
              </a:xfrm>
              <a:prstGeom prst="rect">
                <a:avLst/>
              </a:prstGeom>
            </p:spPr>
          </p:pic>
        </p:grpSp>
        <p:sp>
          <p:nvSpPr>
            <p:cNvPr id="91" name="文本框 90">
              <a:extLst>
                <a:ext uri="{FF2B5EF4-FFF2-40B4-BE49-F238E27FC236}">
                  <a16:creationId xmlns:a16="http://schemas.microsoft.com/office/drawing/2014/main" id="{2D2F443C-0CE8-0634-41D4-9D4EABA405F0}"/>
                </a:ext>
              </a:extLst>
            </p:cNvPr>
            <p:cNvSpPr txBox="1"/>
            <p:nvPr/>
          </p:nvSpPr>
          <p:spPr>
            <a:xfrm>
              <a:off x="2368323" y="3644895"/>
              <a:ext cx="1637238" cy="338554"/>
            </a:xfrm>
            <a:prstGeom prst="rect">
              <a:avLst/>
            </a:prstGeom>
            <a:noFill/>
          </p:spPr>
          <p:txBody>
            <a:bodyPr wrap="square" rtlCol="0">
              <a:spAutoFit/>
            </a:bodyPr>
            <a:lstStyle/>
            <a:p>
              <a:pPr algn="ctr"/>
              <a:r>
                <a:rPr lang="en-US" altLang="zh-CN" sz="1600" b="1" dirty="0">
                  <a:latin typeface="Times New Roman" panose="02020603050405020304" pitchFamily="18" charset="0"/>
                  <a:cs typeface="Times New Roman" panose="02020603050405020304" pitchFamily="18" charset="0"/>
                </a:rPr>
                <a:t>aligned LLM</a:t>
              </a:r>
              <a:endParaRPr lang="zh-CN" altLang="en-US" sz="1600" b="1" dirty="0">
                <a:latin typeface="Times New Roman" panose="02020603050405020304" pitchFamily="18" charset="0"/>
                <a:cs typeface="Times New Roman" panose="02020603050405020304" pitchFamily="18" charset="0"/>
              </a:endParaRPr>
            </a:p>
          </p:txBody>
        </p:sp>
        <p:pic>
          <p:nvPicPr>
            <p:cNvPr id="92" name="图形 91">
              <a:extLst>
                <a:ext uri="{FF2B5EF4-FFF2-40B4-BE49-F238E27FC236}">
                  <a16:creationId xmlns:a16="http://schemas.microsoft.com/office/drawing/2014/main" id="{7F46131C-60DD-C483-1C81-6FDCB7D4F4E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5865" y="3159455"/>
              <a:ext cx="462332" cy="462330"/>
            </a:xfrm>
            <a:prstGeom prst="rect">
              <a:avLst/>
            </a:prstGeom>
          </p:spPr>
        </p:pic>
        <p:sp>
          <p:nvSpPr>
            <p:cNvPr id="121" name="文本框 120">
              <a:extLst>
                <a:ext uri="{FF2B5EF4-FFF2-40B4-BE49-F238E27FC236}">
                  <a16:creationId xmlns:a16="http://schemas.microsoft.com/office/drawing/2014/main" id="{C4954C4E-D590-7718-0602-5E5387CDEE67}"/>
                </a:ext>
              </a:extLst>
            </p:cNvPr>
            <p:cNvSpPr txBox="1"/>
            <p:nvPr/>
          </p:nvSpPr>
          <p:spPr>
            <a:xfrm>
              <a:off x="3971632" y="3653172"/>
              <a:ext cx="1358894" cy="584775"/>
            </a:xfrm>
            <a:prstGeom prst="rect">
              <a:avLst/>
            </a:prstGeom>
            <a:noFill/>
          </p:spPr>
          <p:txBody>
            <a:bodyPr wrap="square">
              <a:spAutoFit/>
            </a:bodyPr>
            <a:lstStyle/>
            <a:p>
              <a:pPr algn="ctr"/>
              <a:r>
                <a:rPr lang="en-US" altLang="zh-CN" sz="1600" b="1" dirty="0">
                  <a:latin typeface="Times New Roman" panose="02020603050405020304" pitchFamily="18" charset="0"/>
                  <a:cs typeface="Times New Roman" panose="02020603050405020304" pitchFamily="18" charset="0"/>
                </a:rPr>
                <a:t>two hidden states</a:t>
              </a:r>
              <a:endParaRPr lang="zh-CN" altLang="en-US" sz="16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8312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0FD9-1812-EA96-BE44-C5DCC65180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C81ADA-1651-7BAA-3207-90601442A7A5}"/>
              </a:ext>
            </a:extLst>
          </p:cNvPr>
          <p:cNvSpPr>
            <a:spLocks noGrp="1"/>
          </p:cNvSpPr>
          <p:nvPr>
            <p:ph type="title"/>
          </p:nvPr>
        </p:nvSpPr>
        <p:spPr/>
        <p:txBody>
          <a:bodyPr/>
          <a:lstStyle/>
          <a:p>
            <a:r>
              <a:rPr lang="fr-FR" altLang="zh-CN" dirty="0">
                <a:latin typeface="Times New Roman" panose="02020603050405020304" pitchFamily="18" charset="0"/>
                <a:cs typeface="Times New Roman" panose="02020603050405020304" pitchFamily="18" charset="0"/>
              </a:rPr>
              <a:t>Identifying the Steering Direction </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4109A7-DAC8-FD3A-1289-4D6BE79D268D}"/>
              </a:ext>
            </a:extLst>
          </p:cNvPr>
          <p:cNvSpPr>
            <a:spLocks noGrp="1"/>
          </p:cNvSpPr>
          <p:nvPr>
            <p:ph type="sldNum" sz="quarter" idx="12"/>
          </p:nvPr>
        </p:nvSpPr>
        <p:spPr/>
        <p:txBody>
          <a:bodyPr/>
          <a:lstStyle/>
          <a:p>
            <a:fld id="{3ACD1EC8-6F57-41A7-99F1-FEDB2874BA2B}" type="slidenum">
              <a:rPr lang="zh-CN" altLang="en-US" smtClean="0"/>
              <a:t>7</a:t>
            </a:fld>
            <a:endParaRPr lang="zh-CN" altLang="en-US"/>
          </a:p>
        </p:txBody>
      </p:sp>
      <p:sp>
        <p:nvSpPr>
          <p:cNvPr id="74" name="文本框 73">
            <a:extLst>
              <a:ext uri="{FF2B5EF4-FFF2-40B4-BE49-F238E27FC236}">
                <a16:creationId xmlns:a16="http://schemas.microsoft.com/office/drawing/2014/main" id="{CA8AE0A3-EE7C-055D-39C1-88575203578C}"/>
              </a:ext>
            </a:extLst>
          </p:cNvPr>
          <p:cNvSpPr txBox="1"/>
          <p:nvPr/>
        </p:nvSpPr>
        <p:spPr>
          <a:xfrm>
            <a:off x="482600" y="1124043"/>
            <a:ext cx="11498868" cy="477054"/>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solidFill>
                  <a:srgbClr val="004098"/>
                </a:solidFill>
                <a:latin typeface="Times New Roman" panose="02020603050405020304" pitchFamily="18" charset="0"/>
                <a:cs typeface="Times New Roman" panose="02020603050405020304" pitchFamily="18" charset="0"/>
              </a:rPr>
              <a:t>How to achieve a balance between exaggerated safety mitigation and adequate safety?</a:t>
            </a:r>
            <a:endParaRPr lang="zh-CN" altLang="en-US" sz="2500" dirty="0">
              <a:solidFill>
                <a:srgbClr val="004098"/>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F73783B5-A693-D8CA-7FE6-B58C7CA70739}"/>
                  </a:ext>
                </a:extLst>
              </p:cNvPr>
              <p:cNvSpPr txBox="1"/>
              <p:nvPr/>
            </p:nvSpPr>
            <p:spPr>
              <a:xfrm>
                <a:off x="963204" y="4563239"/>
                <a:ext cx="10877662" cy="1621406"/>
              </a:xfrm>
              <a:prstGeom prst="rect">
                <a:avLst/>
              </a:prstGeom>
              <a:noFill/>
            </p:spPr>
            <p:txBody>
              <a:bodyPr wrap="square">
                <a:spAutoFit/>
              </a:bodyPr>
              <a:lstStyle/>
              <a:p>
                <a:pPr>
                  <a:spcAft>
                    <a:spcPts val="2400"/>
                  </a:spcAft>
                </a:pPr>
                <a:r>
                  <a:rPr lang="fr-FR" altLang="zh-CN" sz="2400" b="1" dirty="0">
                    <a:solidFill>
                      <a:srgbClr val="004098"/>
                    </a:solidFill>
                    <a:latin typeface="Times New Roman" panose="02020603050405020304" pitchFamily="18" charset="0"/>
                    <a:cs typeface="Times New Roman" panose="02020603050405020304" pitchFamily="18" charset="0"/>
                  </a:rPr>
                  <a:t>hidden state transition:</a:t>
                </a:r>
                <a:r>
                  <a:rPr lang="zh-CN" altLang="en-US" sz="2400" dirty="0"/>
                  <a:t> </a:t>
                </a:r>
                <a14:m>
                  <m:oMath xmlns:m="http://schemas.openxmlformats.org/officeDocument/2006/math">
                    <m:sSubSup>
                      <m:sSubSupPr>
                        <m:ctrlPr>
                          <a:rPr lang="en-US" altLang="zh-CN" sz="2400" b="1" i="1" smtClean="0">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a:solidFill>
                              <a:srgbClr val="004098"/>
                            </a:solidFill>
                            <a:latin typeface="Cambria Math" panose="02040503050406030204" pitchFamily="18" charset="0"/>
                            <a:cs typeface="Times New Roman" panose="02020603050405020304" pitchFamily="18" charset="0"/>
                          </a:rPr>
                          <m:t>𝒕</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e>
                    </m:d>
                    <m:r>
                      <a:rPr lang="en-US" altLang="zh-CN" sz="2400" b="1" i="1" smtClean="0">
                        <a:solidFill>
                          <a:srgbClr val="004098"/>
                        </a:solidFill>
                        <a:latin typeface="Cambria Math" panose="02040503050406030204" pitchFamily="18" charset="0"/>
                        <a:cs typeface="Times New Roman" panose="02020603050405020304" pitchFamily="18" charset="0"/>
                      </a:rPr>
                      <m:t>=</m:t>
                    </m:r>
                    <m:sSubSup>
                      <m:sSubSupPr>
                        <m:ctrlPr>
                          <a:rPr lang="en-US" altLang="zh-CN" sz="2400" b="1" i="1">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smtClean="0">
                            <a:solidFill>
                              <a:srgbClr val="004098"/>
                            </a:solidFill>
                            <a:latin typeface="Cambria Math" panose="02040503050406030204" pitchFamily="18" charset="0"/>
                            <a:cs typeface="Times New Roman" panose="02020603050405020304" pitchFamily="18" charset="0"/>
                          </a:rPr>
                          <m:t>𝒑</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r>
                          <a:rPr lang="en-US" altLang="zh-CN" sz="2400" b="1" i="1" smtClean="0">
                            <a:solidFill>
                              <a:srgbClr val="004098"/>
                            </a:solidFill>
                            <a:latin typeface="Cambria Math" panose="02040503050406030204" pitchFamily="18" charset="0"/>
                            <a:cs typeface="Times New Roman" panose="02020603050405020304" pitchFamily="18" charset="0"/>
                          </a:rPr>
                          <m:t>+</m:t>
                        </m:r>
                        <m:sSub>
                          <m:sSubPr>
                            <m:ctrlPr>
                              <a:rPr lang="en-US" altLang="zh-CN" sz="2400" b="1" i="1">
                                <a:solidFill>
                                  <a:srgbClr val="004098"/>
                                </a:solidFill>
                                <a:latin typeface="Cambria Math" panose="02040503050406030204" pitchFamily="18" charset="0"/>
                                <a:cs typeface="Times New Roman" panose="02020603050405020304" pitchFamily="18" charset="0"/>
                              </a:rPr>
                            </m:ctrlPr>
                          </m:sSubPr>
                          <m:e>
                            <m:r>
                              <a:rPr lang="en-US" altLang="zh-CN" sz="2400" b="1" i="1">
                                <a:solidFill>
                                  <a:srgbClr val="004098"/>
                                </a:solidFill>
                                <a:latin typeface="Cambria Math" panose="02040503050406030204" pitchFamily="18" charset="0"/>
                                <a:cs typeface="Times New Roman" panose="02020603050405020304" pitchFamily="18" charset="0"/>
                              </a:rPr>
                              <m:t>𝒓</m:t>
                            </m:r>
                          </m:e>
                          <m:sub>
                            <m:r>
                              <a:rPr lang="en-US" altLang="zh-CN" sz="2400" b="1" i="1">
                                <a:solidFill>
                                  <a:srgbClr val="004098"/>
                                </a:solidFill>
                                <a:latin typeface="Cambria Math" panose="02040503050406030204" pitchFamily="18" charset="0"/>
                                <a:cs typeface="Times New Roman" panose="02020603050405020304" pitchFamily="18" charset="0"/>
                              </a:rPr>
                              <m:t>𝒑𝒐𝒔</m:t>
                            </m:r>
                          </m:sub>
                        </m:sSub>
                      </m:e>
                    </m:d>
                    <m:r>
                      <a:rPr lang="en-US" altLang="zh-CN" sz="2400" b="1" i="1" smtClean="0">
                        <a:solidFill>
                          <a:srgbClr val="004098"/>
                        </a:solidFill>
                        <a:latin typeface="Cambria Math" panose="02040503050406030204" pitchFamily="18" charset="0"/>
                        <a:cs typeface="Times New Roman" panose="02020603050405020304" pitchFamily="18" charset="0"/>
                      </a:rPr>
                      <m:t>−</m:t>
                    </m:r>
                    <m:sSubSup>
                      <m:sSubSupPr>
                        <m:ctrlPr>
                          <a:rPr lang="en-US" altLang="zh-CN" sz="2400" b="1" i="1">
                            <a:solidFill>
                              <a:srgbClr val="004098"/>
                            </a:solidFill>
                            <a:latin typeface="Cambria Math" panose="02040503050406030204" pitchFamily="18" charset="0"/>
                          </a:rPr>
                        </m:ctrlPr>
                      </m:sSubSupPr>
                      <m:e>
                        <m:r>
                          <m:rPr>
                            <m:nor/>
                          </m:rPr>
                          <a:rPr lang="en-US" altLang="zh-CN" sz="2400" b="1">
                            <a:solidFill>
                              <a:srgbClr val="004098"/>
                            </a:solidFill>
                            <a:latin typeface="Times New Roman" panose="02020603050405020304" pitchFamily="18" charset="0"/>
                            <a:cs typeface="Times New Roman" panose="02020603050405020304" pitchFamily="18" charset="0"/>
                          </a:rPr>
                          <m:t>a</m:t>
                        </m:r>
                      </m:e>
                      <m:sub>
                        <m:r>
                          <a:rPr lang="en-US" altLang="zh-CN" sz="2400" b="1" i="1" smtClean="0">
                            <a:solidFill>
                              <a:srgbClr val="004098"/>
                            </a:solidFill>
                            <a:latin typeface="Cambria Math" panose="02040503050406030204" pitchFamily="18" charset="0"/>
                            <a:cs typeface="Times New Roman" panose="02020603050405020304" pitchFamily="18" charset="0"/>
                          </a:rPr>
                          <m:t>𝒆</m:t>
                        </m:r>
                      </m:sub>
                      <m:sup>
                        <m:r>
                          <m:rPr>
                            <m:nor/>
                          </m:rPr>
                          <a:rPr lang="en-US" altLang="zh-CN" sz="2400" b="1" i="1">
                            <a:solidFill>
                              <a:srgbClr val="004098"/>
                            </a:solidFill>
                            <a:latin typeface="Times New Roman" panose="02020603050405020304" pitchFamily="18" charset="0"/>
                            <a:cs typeface="Times New Roman" panose="02020603050405020304" pitchFamily="18" charset="0"/>
                          </a:rPr>
                          <m:t>l</m:t>
                        </m:r>
                      </m:sup>
                    </m:sSubSup>
                    <m:d>
                      <m:dPr>
                        <m:ctrlPr>
                          <a:rPr lang="en-US" altLang="zh-CN" sz="2400" b="1" i="1">
                            <a:solidFill>
                              <a:srgbClr val="004098"/>
                            </a:solidFill>
                            <a:latin typeface="Cambria Math" panose="02040503050406030204" pitchFamily="18" charset="0"/>
                            <a:cs typeface="Times New Roman" panose="02020603050405020304" pitchFamily="18" charset="0"/>
                          </a:rPr>
                        </m:ctrlPr>
                      </m:dPr>
                      <m:e>
                        <m:r>
                          <a:rPr lang="en-US" altLang="zh-CN" sz="2400" b="1" i="1">
                            <a:solidFill>
                              <a:srgbClr val="004098"/>
                            </a:solidFill>
                            <a:latin typeface="Cambria Math" panose="02040503050406030204" pitchFamily="18" charset="0"/>
                            <a:cs typeface="Times New Roman" panose="02020603050405020304" pitchFamily="18" charset="0"/>
                          </a:rPr>
                          <m:t>𝒒</m:t>
                        </m:r>
                        <m:r>
                          <a:rPr lang="en-US" altLang="zh-CN" sz="2400" b="1" i="1">
                            <a:solidFill>
                              <a:srgbClr val="004098"/>
                            </a:solidFill>
                            <a:latin typeface="Cambria Math" panose="02040503050406030204" pitchFamily="18" charset="0"/>
                            <a:cs typeface="Times New Roman" panose="02020603050405020304" pitchFamily="18" charset="0"/>
                          </a:rPr>
                          <m:t>+</m:t>
                        </m:r>
                        <m:sSub>
                          <m:sSubPr>
                            <m:ctrlPr>
                              <a:rPr lang="en-US" altLang="zh-CN" sz="2400" b="1" i="1">
                                <a:solidFill>
                                  <a:srgbClr val="004098"/>
                                </a:solidFill>
                                <a:latin typeface="Cambria Math" panose="02040503050406030204" pitchFamily="18" charset="0"/>
                                <a:cs typeface="Times New Roman" panose="02020603050405020304" pitchFamily="18" charset="0"/>
                              </a:rPr>
                            </m:ctrlPr>
                          </m:sSubPr>
                          <m:e>
                            <m:r>
                              <a:rPr lang="en-US" altLang="zh-CN" sz="2400" b="1" i="1">
                                <a:solidFill>
                                  <a:srgbClr val="004098"/>
                                </a:solidFill>
                                <a:latin typeface="Cambria Math" panose="02040503050406030204" pitchFamily="18" charset="0"/>
                                <a:cs typeface="Times New Roman" panose="02020603050405020304" pitchFamily="18" charset="0"/>
                              </a:rPr>
                              <m:t>𝒓</m:t>
                            </m:r>
                          </m:e>
                          <m:sub>
                            <m:r>
                              <a:rPr lang="en-US" altLang="zh-CN" sz="2400" b="1" i="1">
                                <a:solidFill>
                                  <a:srgbClr val="004098"/>
                                </a:solidFill>
                                <a:latin typeface="Cambria Math" panose="02040503050406030204" pitchFamily="18" charset="0"/>
                                <a:cs typeface="Times New Roman" panose="02020603050405020304" pitchFamily="18" charset="0"/>
                              </a:rPr>
                              <m:t>𝒑𝒐𝒔</m:t>
                            </m:r>
                          </m:sub>
                        </m:sSub>
                      </m:e>
                    </m:d>
                  </m:oMath>
                </a14:m>
                <a:r>
                  <a:rPr lang="en-US" altLang="zh-CN" sz="2400" b="1" dirty="0"/>
                  <a:t>          </a:t>
                </a:r>
                <a:r>
                  <a:rPr lang="en-US" altLang="zh-CN" sz="2400" b="1" i="1" dirty="0">
                    <a:solidFill>
                      <a:srgbClr val="004098"/>
                    </a:solidFill>
                    <a:latin typeface="Cambria Math" panose="02040503050406030204" pitchFamily="18" charset="0"/>
                    <a:cs typeface="Times New Roman" panose="02020603050405020304" pitchFamily="18" charset="0"/>
                  </a:rPr>
                  <a:t> </a:t>
                </a:r>
                <a:r>
                  <a:rPr lang="en-US" altLang="zh-CN" sz="2400" b="1" dirty="0">
                    <a:solidFill>
                      <a:srgbClr val="004098"/>
                    </a:solidFill>
                    <a:latin typeface="Cambria Math" panose="02040503050406030204" pitchFamily="18" charset="0"/>
                    <a:cs typeface="Times New Roman" panose="02020603050405020304" pitchFamily="18" charset="0"/>
                  </a:rPr>
                  <a:t>(2)</a:t>
                </a:r>
              </a:p>
              <a:p>
                <a:pPr marL="342900" indent="-342900">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mine the harm direction for unsafe queries but helpful direction for safe queries, which reflects the difference and helps identify the harmfulness of queries</a:t>
                </a:r>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94" name="文本框 93">
                <a:extLst>
                  <a:ext uri="{FF2B5EF4-FFF2-40B4-BE49-F238E27FC236}">
                    <a16:creationId xmlns:a16="http://schemas.microsoft.com/office/drawing/2014/main" id="{F73783B5-A693-D8CA-7FE6-B58C7CA70739}"/>
                  </a:ext>
                </a:extLst>
              </p:cNvPr>
              <p:cNvSpPr txBox="1">
                <a:spLocks noRot="1" noChangeAspect="1" noMove="1" noResize="1" noEditPoints="1" noAdjustHandles="1" noChangeArrowheads="1" noChangeShapeType="1" noTextEdit="1"/>
              </p:cNvSpPr>
              <p:nvPr/>
            </p:nvSpPr>
            <p:spPr>
              <a:xfrm>
                <a:off x="963204" y="4563239"/>
                <a:ext cx="10877662" cy="1621406"/>
              </a:xfrm>
              <a:prstGeom prst="rect">
                <a:avLst/>
              </a:prstGeom>
              <a:blipFill>
                <a:blip r:embed="rId3"/>
                <a:stretch>
                  <a:fillRect l="-841" b="-7895"/>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FDA69C72-E679-F59F-93C6-D112314CC142}"/>
              </a:ext>
            </a:extLst>
          </p:cNvPr>
          <p:cNvGrpSpPr/>
          <p:nvPr/>
        </p:nvGrpSpPr>
        <p:grpSpPr>
          <a:xfrm>
            <a:off x="2000763" y="1851862"/>
            <a:ext cx="8177774" cy="2514399"/>
            <a:chOff x="1773878" y="3181057"/>
            <a:chExt cx="8177774" cy="2514399"/>
          </a:xfrm>
        </p:grpSpPr>
        <p:pic>
          <p:nvPicPr>
            <p:cNvPr id="5" name="图片 4">
              <a:extLst>
                <a:ext uri="{FF2B5EF4-FFF2-40B4-BE49-F238E27FC236}">
                  <a16:creationId xmlns:a16="http://schemas.microsoft.com/office/drawing/2014/main" id="{DBB9DFE3-A3E5-2D2B-4D29-BAE92442EB96}"/>
                </a:ext>
              </a:extLst>
            </p:cNvPr>
            <p:cNvPicPr>
              <a:picLocks noChangeAspect="1"/>
            </p:cNvPicPr>
            <p:nvPr/>
          </p:nvPicPr>
          <p:blipFill>
            <a:blip r:embed="rId4"/>
            <a:srcRect b="14008"/>
            <a:stretch/>
          </p:blipFill>
          <p:spPr>
            <a:xfrm>
              <a:off x="1773878" y="3181057"/>
              <a:ext cx="8177774" cy="1909088"/>
            </a:xfrm>
            <a:prstGeom prst="rect">
              <a:avLst/>
            </a:prstGeom>
          </p:spPr>
        </p:pic>
        <p:sp>
          <p:nvSpPr>
            <p:cNvPr id="6" name="文本框 5">
              <a:extLst>
                <a:ext uri="{FF2B5EF4-FFF2-40B4-BE49-F238E27FC236}">
                  <a16:creationId xmlns:a16="http://schemas.microsoft.com/office/drawing/2014/main" id="{B557A529-D09A-58CB-547D-9AD94BA477BA}"/>
                </a:ext>
              </a:extLst>
            </p:cNvPr>
            <p:cNvSpPr txBox="1"/>
            <p:nvPr/>
          </p:nvSpPr>
          <p:spPr>
            <a:xfrm>
              <a:off x="1847057" y="5326124"/>
              <a:ext cx="8038457" cy="369332"/>
            </a:xfrm>
            <a:prstGeom prst="rect">
              <a:avLst/>
            </a:prstGeom>
            <a:noFill/>
          </p:spPr>
          <p:txBody>
            <a:bodyPr wrap="square">
              <a:spAutoFit/>
            </a:bodyPr>
            <a:lstStyle/>
            <a:p>
              <a:r>
                <a:rPr lang="en-US" altLang="zh-CN" dirty="0">
                  <a:solidFill>
                    <a:srgbClr val="000000"/>
                  </a:solidFill>
                  <a:latin typeface="Times New Roman" panose="02020603050405020304" pitchFamily="18" charset="0"/>
                  <a:cs typeface="Times New Roman" panose="02020603050405020304" pitchFamily="18" charset="0"/>
                </a:rPr>
                <a:t>Figure 2: t-SNE visualization of hidden state transition of Llama2-7b-chat on </a:t>
              </a:r>
              <a:r>
                <a:rPr lang="en-US" altLang="zh-CN" dirty="0" err="1">
                  <a:solidFill>
                    <a:srgbClr val="000000"/>
                  </a:solidFill>
                  <a:latin typeface="Times New Roman" panose="02020603050405020304" pitchFamily="18" charset="0"/>
                  <a:cs typeface="Times New Roman" panose="02020603050405020304" pitchFamily="18" charset="0"/>
                </a:rPr>
                <a:t>XSTest</a:t>
              </a:r>
              <a:r>
                <a:rPr lang="en-US" altLang="zh-CN" dirty="0">
                  <a:solidFill>
                    <a:srgbClr val="000000"/>
                  </a:solidFill>
                  <a:latin typeface="Times New Roman" panose="02020603050405020304" pitchFamily="18" charset="0"/>
                  <a:cs typeface="Times New Roman" panose="02020603050405020304" pitchFamily="18" charset="0"/>
                </a:rPr>
                <a:t>. </a:t>
              </a:r>
              <a:endParaRPr lang="zh-CN" altLang="en-US" dirty="0">
                <a:solidFill>
                  <a:srgbClr val="0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EA366B4-6390-8094-2785-A626548E5176}"/>
                </a:ext>
              </a:extLst>
            </p:cNvPr>
            <p:cNvPicPr>
              <a:picLocks noChangeAspect="1"/>
            </p:cNvPicPr>
            <p:nvPr/>
          </p:nvPicPr>
          <p:blipFill>
            <a:blip r:embed="rId4"/>
            <a:srcRect t="88028"/>
            <a:stretch/>
          </p:blipFill>
          <p:spPr>
            <a:xfrm>
              <a:off x="1773878" y="5060340"/>
              <a:ext cx="8177774" cy="265784"/>
            </a:xfrm>
            <a:prstGeom prst="rect">
              <a:avLst/>
            </a:prstGeom>
          </p:spPr>
        </p:pic>
      </p:grpSp>
    </p:spTree>
    <p:extLst>
      <p:ext uri="{BB962C8B-B14F-4D97-AF65-F5344CB8AC3E}">
        <p14:creationId xmlns:p14="http://schemas.microsoft.com/office/powerpoint/2010/main" val="6589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217D-C188-23A1-C652-E177F501455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C6849E-46DB-631D-C5E5-6D1F426E64D7}"/>
              </a:ext>
            </a:extLst>
          </p:cNvPr>
          <p:cNvSpPr>
            <a:spLocks noGrp="1"/>
          </p:cNvSpPr>
          <p:nvPr>
            <p:ph type="title"/>
          </p:nvPr>
        </p:nvSpPr>
        <p:spPr/>
        <p:txBody>
          <a:bodyPr/>
          <a:lstStyle/>
          <a:p>
            <a:r>
              <a:rPr lang="fr-FR" altLang="zh-CN" dirty="0">
                <a:latin typeface="Times New Roman" panose="02020603050405020304" pitchFamily="18" charset="0"/>
                <a:cs typeface="Times New Roman" panose="02020603050405020304" pitchFamily="18" charset="0"/>
              </a:rPr>
              <a:t>Identifying the Steering Direction </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51577C4-B039-7FFB-E87C-A215854AFAB0}"/>
              </a:ext>
            </a:extLst>
          </p:cNvPr>
          <p:cNvSpPr>
            <a:spLocks noGrp="1"/>
          </p:cNvSpPr>
          <p:nvPr>
            <p:ph type="sldNum" sz="quarter" idx="12"/>
          </p:nvPr>
        </p:nvSpPr>
        <p:spPr/>
        <p:txBody>
          <a:bodyPr/>
          <a:lstStyle/>
          <a:p>
            <a:fld id="{3ACD1EC8-6F57-41A7-99F1-FEDB2874BA2B}" type="slidenum">
              <a:rPr lang="zh-CN" altLang="en-US" smtClean="0"/>
              <a:t>8</a:t>
            </a:fld>
            <a:endParaRPr lang="zh-CN" altLang="en-US"/>
          </a:p>
        </p:txBody>
      </p:sp>
      <p:grpSp>
        <p:nvGrpSpPr>
          <p:cNvPr id="81" name="组合 80">
            <a:extLst>
              <a:ext uri="{FF2B5EF4-FFF2-40B4-BE49-F238E27FC236}">
                <a16:creationId xmlns:a16="http://schemas.microsoft.com/office/drawing/2014/main" id="{E23FEABD-F5F1-BC47-F82C-F9C720C3ACAC}"/>
              </a:ext>
            </a:extLst>
          </p:cNvPr>
          <p:cNvGrpSpPr/>
          <p:nvPr/>
        </p:nvGrpSpPr>
        <p:grpSpPr>
          <a:xfrm>
            <a:off x="855530" y="3754396"/>
            <a:ext cx="9953410" cy="1557501"/>
            <a:chOff x="813068" y="2021797"/>
            <a:chExt cx="9953410" cy="1557501"/>
          </a:xfrm>
        </p:grpSpPr>
        <p:grpSp>
          <p:nvGrpSpPr>
            <p:cNvPr id="3" name="组合 2">
              <a:extLst>
                <a:ext uri="{FF2B5EF4-FFF2-40B4-BE49-F238E27FC236}">
                  <a16:creationId xmlns:a16="http://schemas.microsoft.com/office/drawing/2014/main" id="{C6301AB3-61FE-BC8B-7DAE-72830242798C}"/>
                </a:ext>
              </a:extLst>
            </p:cNvPr>
            <p:cNvGrpSpPr/>
            <p:nvPr/>
          </p:nvGrpSpPr>
          <p:grpSpPr>
            <a:xfrm>
              <a:off x="9203117" y="2214965"/>
              <a:ext cx="1563361" cy="1093324"/>
              <a:chOff x="3784672" y="3544329"/>
              <a:chExt cx="1819703" cy="1290391"/>
            </a:xfrm>
          </p:grpSpPr>
          <p:grpSp>
            <p:nvGrpSpPr>
              <p:cNvPr id="5" name="组合 4">
                <a:extLst>
                  <a:ext uri="{FF2B5EF4-FFF2-40B4-BE49-F238E27FC236}">
                    <a16:creationId xmlns:a16="http://schemas.microsoft.com/office/drawing/2014/main" id="{9B27AC3D-C3A8-5281-31F6-36ECE983A2AC}"/>
                  </a:ext>
                </a:extLst>
              </p:cNvPr>
              <p:cNvGrpSpPr/>
              <p:nvPr/>
            </p:nvGrpSpPr>
            <p:grpSpPr>
              <a:xfrm>
                <a:off x="5145499" y="3915302"/>
                <a:ext cx="289932" cy="289932"/>
                <a:chOff x="5156845" y="2996758"/>
                <a:chExt cx="289932" cy="289932"/>
              </a:xfrm>
            </p:grpSpPr>
            <p:sp>
              <p:nvSpPr>
                <p:cNvPr id="38" name="椭圆 37">
                  <a:extLst>
                    <a:ext uri="{FF2B5EF4-FFF2-40B4-BE49-F238E27FC236}">
                      <a16:creationId xmlns:a16="http://schemas.microsoft.com/office/drawing/2014/main" id="{AF2B1EDE-1D0C-E894-0CD2-178EC572C810}"/>
                    </a:ext>
                  </a:extLst>
                </p:cNvPr>
                <p:cNvSpPr/>
                <p:nvPr/>
              </p:nvSpPr>
              <p:spPr>
                <a:xfrm>
                  <a:off x="5156845" y="2996758"/>
                  <a:ext cx="289932" cy="28993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9" name="图形 38" descr="添加">
                  <a:extLst>
                    <a:ext uri="{FF2B5EF4-FFF2-40B4-BE49-F238E27FC236}">
                      <a16:creationId xmlns:a16="http://schemas.microsoft.com/office/drawing/2014/main" id="{AC17CDF0-1C95-B909-5E65-1FC76AB13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725" y="3021849"/>
                  <a:ext cx="239750" cy="239750"/>
                </a:xfrm>
                <a:prstGeom prst="rect">
                  <a:avLst/>
                </a:prstGeom>
              </p:spPr>
            </p:pic>
          </p:grpSp>
          <p:grpSp>
            <p:nvGrpSpPr>
              <p:cNvPr id="7" name="组合 6">
                <a:extLst>
                  <a:ext uri="{FF2B5EF4-FFF2-40B4-BE49-F238E27FC236}">
                    <a16:creationId xmlns:a16="http://schemas.microsoft.com/office/drawing/2014/main" id="{407EA275-56C3-C36A-9858-ECB28816CB06}"/>
                  </a:ext>
                </a:extLst>
              </p:cNvPr>
              <p:cNvGrpSpPr/>
              <p:nvPr/>
            </p:nvGrpSpPr>
            <p:grpSpPr>
              <a:xfrm>
                <a:off x="3784672" y="4263006"/>
                <a:ext cx="289932" cy="289932"/>
                <a:chOff x="4655500" y="4253919"/>
                <a:chExt cx="289932" cy="289932"/>
              </a:xfrm>
            </p:grpSpPr>
            <p:sp>
              <p:nvSpPr>
                <p:cNvPr id="36" name="椭圆 35">
                  <a:extLst>
                    <a:ext uri="{FF2B5EF4-FFF2-40B4-BE49-F238E27FC236}">
                      <a16:creationId xmlns:a16="http://schemas.microsoft.com/office/drawing/2014/main" id="{C3B3874E-95C0-C75C-EE75-DB026745AAA8}"/>
                    </a:ext>
                  </a:extLst>
                </p:cNvPr>
                <p:cNvSpPr/>
                <p:nvPr/>
              </p:nvSpPr>
              <p:spPr>
                <a:xfrm>
                  <a:off x="4655500" y="4253919"/>
                  <a:ext cx="289932" cy="28993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7" name="图形 36" descr="数学">
                  <a:extLst>
                    <a:ext uri="{FF2B5EF4-FFF2-40B4-BE49-F238E27FC236}">
                      <a16:creationId xmlns:a16="http://schemas.microsoft.com/office/drawing/2014/main" id="{36C209C8-33C4-78E2-E68B-71A32F1FF22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4178" t="27299" r="21218" b="59866"/>
                <a:stretch/>
              </p:blipFill>
              <p:spPr>
                <a:xfrm>
                  <a:off x="4687979" y="4363567"/>
                  <a:ext cx="224973" cy="117358"/>
                </a:xfrm>
                <a:prstGeom prst="rect">
                  <a:avLst/>
                </a:prstGeom>
              </p:spPr>
            </p:pic>
          </p:grpSp>
          <p:grpSp>
            <p:nvGrpSpPr>
              <p:cNvPr id="10" name="组合 9">
                <a:extLst>
                  <a:ext uri="{FF2B5EF4-FFF2-40B4-BE49-F238E27FC236}">
                    <a16:creationId xmlns:a16="http://schemas.microsoft.com/office/drawing/2014/main" id="{962E6127-D4EB-3383-CEA8-82ACEFA8BEE2}"/>
                  </a:ext>
                </a:extLst>
              </p:cNvPr>
              <p:cNvGrpSpPr/>
              <p:nvPr/>
            </p:nvGrpSpPr>
            <p:grpSpPr>
              <a:xfrm>
                <a:off x="3942057" y="3544329"/>
                <a:ext cx="1662318" cy="1290391"/>
                <a:chOff x="4102912" y="2621584"/>
                <a:chExt cx="1662318" cy="1290391"/>
              </a:xfrm>
            </p:grpSpPr>
            <p:grpSp>
              <p:nvGrpSpPr>
                <p:cNvPr id="12" name="组合 11">
                  <a:extLst>
                    <a:ext uri="{FF2B5EF4-FFF2-40B4-BE49-F238E27FC236}">
                      <a16:creationId xmlns:a16="http://schemas.microsoft.com/office/drawing/2014/main" id="{951DA5C6-A690-8AC7-5DF9-4A99C4D59ECD}"/>
                    </a:ext>
                  </a:extLst>
                </p:cNvPr>
                <p:cNvGrpSpPr/>
                <p:nvPr/>
              </p:nvGrpSpPr>
              <p:grpSpPr>
                <a:xfrm>
                  <a:off x="4102912" y="2621584"/>
                  <a:ext cx="1260462" cy="1085064"/>
                  <a:chOff x="3728169" y="2664431"/>
                  <a:chExt cx="1507670" cy="1341686"/>
                </a:xfrm>
              </p:grpSpPr>
              <p:sp>
                <p:nvSpPr>
                  <p:cNvPr id="16" name="椭圆 15">
                    <a:extLst>
                      <a:ext uri="{FF2B5EF4-FFF2-40B4-BE49-F238E27FC236}">
                        <a16:creationId xmlns:a16="http://schemas.microsoft.com/office/drawing/2014/main" id="{1A23DA2B-F244-58D9-406D-262EB987EDF9}"/>
                      </a:ext>
                    </a:extLst>
                  </p:cNvPr>
                  <p:cNvSpPr/>
                  <p:nvPr/>
                </p:nvSpPr>
                <p:spPr>
                  <a:xfrm>
                    <a:off x="3809731" y="2664431"/>
                    <a:ext cx="1341686" cy="1341686"/>
                  </a:xfrm>
                  <a:prstGeom prst="ellipse">
                    <a:avLst/>
                  </a:prstGeom>
                  <a:solidFill>
                    <a:schemeClr val="accent3">
                      <a:lumMod val="20000"/>
                      <a:lumOff val="80000"/>
                    </a:schemeClr>
                  </a:solidFill>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AD97B984-B5B6-3432-C9AF-8FBA86CCD6D8}"/>
                      </a:ext>
                    </a:extLst>
                  </p:cNvPr>
                  <p:cNvCxnSpPr>
                    <a:cxnSpLocks/>
                  </p:cNvCxnSpPr>
                  <p:nvPr/>
                </p:nvCxnSpPr>
                <p:spPr>
                  <a:xfrm>
                    <a:off x="3728169" y="2917999"/>
                    <a:ext cx="1507670" cy="98180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椭圆 17">
                    <a:extLst>
                      <a:ext uri="{FF2B5EF4-FFF2-40B4-BE49-F238E27FC236}">
                        <a16:creationId xmlns:a16="http://schemas.microsoft.com/office/drawing/2014/main" id="{930AC584-EF08-5089-E52A-74C604C06E54}"/>
                      </a:ext>
                    </a:extLst>
                  </p:cNvPr>
                  <p:cNvSpPr/>
                  <p:nvPr/>
                </p:nvSpPr>
                <p:spPr>
                  <a:xfrm flipH="1" flipV="1">
                    <a:off x="4360964" y="2826738"/>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71F4FD39-6143-373D-0627-66ABF9627422}"/>
                      </a:ext>
                    </a:extLst>
                  </p:cNvPr>
                  <p:cNvSpPr/>
                  <p:nvPr/>
                </p:nvSpPr>
                <p:spPr>
                  <a:xfrm flipH="1" flipV="1">
                    <a:off x="4270174" y="3056485"/>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04FF67B3-4824-993A-D9F8-84D858E9F052}"/>
                      </a:ext>
                    </a:extLst>
                  </p:cNvPr>
                  <p:cNvSpPr/>
                  <p:nvPr/>
                </p:nvSpPr>
                <p:spPr>
                  <a:xfrm flipH="1" flipV="1">
                    <a:off x="4551176" y="3131118"/>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7E33A14B-4B59-CC1E-61AD-51B6D5CC7C14}"/>
                      </a:ext>
                    </a:extLst>
                  </p:cNvPr>
                  <p:cNvSpPr/>
                  <p:nvPr/>
                </p:nvSpPr>
                <p:spPr>
                  <a:xfrm flipH="1" flipV="1">
                    <a:off x="4785416" y="3361560"/>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BD553D3-DF8B-42B0-679C-D39957604DB8}"/>
                      </a:ext>
                    </a:extLst>
                  </p:cNvPr>
                  <p:cNvSpPr/>
                  <p:nvPr/>
                </p:nvSpPr>
                <p:spPr>
                  <a:xfrm flipH="1" flipV="1">
                    <a:off x="4810706" y="3018701"/>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A7BE513A-AC78-0F62-326E-4C74FCFA7FD7}"/>
                      </a:ext>
                    </a:extLst>
                  </p:cNvPr>
                  <p:cNvSpPr/>
                  <p:nvPr/>
                </p:nvSpPr>
                <p:spPr>
                  <a:xfrm flipH="1" flipV="1">
                    <a:off x="4597739" y="2850559"/>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EF94DE7-B685-3C83-B520-4D09E067D411}"/>
                      </a:ext>
                    </a:extLst>
                  </p:cNvPr>
                  <p:cNvSpPr/>
                  <p:nvPr/>
                </p:nvSpPr>
                <p:spPr>
                  <a:xfrm flipH="1" flipV="1">
                    <a:off x="4070191" y="2850917"/>
                    <a:ext cx="133544" cy="134880"/>
                  </a:xfrm>
                  <a:prstGeom prst="ellipse">
                    <a:avLst/>
                  </a:prstGeom>
                  <a:solidFill>
                    <a:srgbClr val="C00000"/>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6DC4B30-6B8E-67BF-3836-FAFECA310B4E}"/>
                      </a:ext>
                    </a:extLst>
                  </p:cNvPr>
                  <p:cNvSpPr/>
                  <p:nvPr/>
                </p:nvSpPr>
                <p:spPr>
                  <a:xfrm flipH="1" flipV="1">
                    <a:off x="4466426" y="3585396"/>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242E2BD4-B568-98C5-4D76-5705A9A9C9C2}"/>
                      </a:ext>
                    </a:extLst>
                  </p:cNvPr>
                  <p:cNvSpPr/>
                  <p:nvPr/>
                </p:nvSpPr>
                <p:spPr>
                  <a:xfrm flipH="1" flipV="1">
                    <a:off x="4582066" y="3788473"/>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32" name="椭圆 31">
                    <a:extLst>
                      <a:ext uri="{FF2B5EF4-FFF2-40B4-BE49-F238E27FC236}">
                        <a16:creationId xmlns:a16="http://schemas.microsoft.com/office/drawing/2014/main" id="{08D7DC8D-A9D8-0B3A-C2D7-1A86ED244E42}"/>
                      </a:ext>
                    </a:extLst>
                  </p:cNvPr>
                  <p:cNvSpPr/>
                  <p:nvPr/>
                </p:nvSpPr>
                <p:spPr>
                  <a:xfrm flipH="1" flipV="1">
                    <a:off x="4027438" y="3455026"/>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1145D8F-2D4A-346E-B19F-B03F2D0C7470}"/>
                      </a:ext>
                    </a:extLst>
                  </p:cNvPr>
                  <p:cNvSpPr/>
                  <p:nvPr/>
                </p:nvSpPr>
                <p:spPr>
                  <a:xfrm flipH="1" flipV="1">
                    <a:off x="4177605" y="3688454"/>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E58D469C-DAF9-DC52-2AFE-7F99BB488CDE}"/>
                      </a:ext>
                    </a:extLst>
                  </p:cNvPr>
                  <p:cNvSpPr/>
                  <p:nvPr/>
                </p:nvSpPr>
                <p:spPr>
                  <a:xfrm flipH="1" flipV="1">
                    <a:off x="3925946" y="3221598"/>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AC076178-4AB4-F973-52C1-B554329E97C6}"/>
                      </a:ext>
                    </a:extLst>
                  </p:cNvPr>
                  <p:cNvSpPr/>
                  <p:nvPr/>
                </p:nvSpPr>
                <p:spPr>
                  <a:xfrm flipH="1" flipV="1">
                    <a:off x="4261640" y="3465892"/>
                    <a:ext cx="133544" cy="134880"/>
                  </a:xfrm>
                  <a:prstGeom prst="ellipse">
                    <a:avLst/>
                  </a:prstGeom>
                  <a:solidFill>
                    <a:schemeClr val="accent6">
                      <a:lumMod val="75000"/>
                    </a:schemeClr>
                  </a:solidFill>
                  <a:ln w="19050">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59AFA9EB-9367-8C57-1CAE-F1879556DB09}"/>
                        </a:ext>
                      </a:extLst>
                    </p:cNvPr>
                    <p:cNvSpPr txBox="1"/>
                    <p:nvPr/>
                  </p:nvSpPr>
                  <p:spPr>
                    <a:xfrm>
                      <a:off x="5292798" y="3476072"/>
                      <a:ext cx="472432" cy="435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b="1" i="1" smtClean="0">
                                <a:latin typeface="Cambria Math" panose="02040503050406030204" pitchFamily="18" charset="0"/>
                              </a:rPr>
                              <m:t>𝓣</m:t>
                            </m:r>
                          </m:oMath>
                        </m:oMathPara>
                      </a14:m>
                      <a:endParaRPr lang="zh-CN" altLang="en-US" b="1" dirty="0"/>
                    </a:p>
                  </p:txBody>
                </p:sp>
              </mc:Choice>
              <mc:Fallback xmlns="">
                <p:sp>
                  <p:nvSpPr>
                    <p:cNvPr id="14" name="文本框 13">
                      <a:extLst>
                        <a:ext uri="{FF2B5EF4-FFF2-40B4-BE49-F238E27FC236}">
                          <a16:creationId xmlns:a16="http://schemas.microsoft.com/office/drawing/2014/main" id="{59AFA9EB-9367-8C57-1CAE-F1879556DB09}"/>
                        </a:ext>
                      </a:extLst>
                    </p:cNvPr>
                    <p:cNvSpPr txBox="1">
                      <a:spLocks noRot="1" noChangeAspect="1" noMove="1" noResize="1" noEditPoints="1" noAdjustHandles="1" noChangeArrowheads="1" noChangeShapeType="1" noTextEdit="1"/>
                    </p:cNvSpPr>
                    <p:nvPr/>
                  </p:nvSpPr>
                  <p:spPr>
                    <a:xfrm>
                      <a:off x="5292798" y="3476072"/>
                      <a:ext cx="472432" cy="435903"/>
                    </a:xfrm>
                    <a:prstGeom prst="rect">
                      <a:avLst/>
                    </a:prstGeom>
                    <a:blipFill>
                      <a:blip r:embed="rId7"/>
                      <a:stretch>
                        <a:fillRect/>
                      </a:stretch>
                    </a:blipFill>
                  </p:spPr>
                  <p:txBody>
                    <a:bodyPr/>
                    <a:lstStyle/>
                    <a:p>
                      <a:r>
                        <a:rPr lang="zh-CN" altLang="en-US">
                          <a:noFill/>
                        </a:rPr>
                        <a:t> </a:t>
                      </a:r>
                    </a:p>
                  </p:txBody>
                </p:sp>
              </mc:Fallback>
            </mc:AlternateContent>
          </p:grpSp>
        </p:grpSp>
        <p:sp>
          <p:nvSpPr>
            <p:cNvPr id="40" name="矩形: 圆角 39">
              <a:extLst>
                <a:ext uri="{FF2B5EF4-FFF2-40B4-BE49-F238E27FC236}">
                  <a16:creationId xmlns:a16="http://schemas.microsoft.com/office/drawing/2014/main" id="{A1F69AAB-2BE0-DA51-91CE-98E49502BCC9}"/>
                </a:ext>
              </a:extLst>
            </p:cNvPr>
            <p:cNvSpPr/>
            <p:nvPr/>
          </p:nvSpPr>
          <p:spPr>
            <a:xfrm>
              <a:off x="813068" y="2021797"/>
              <a:ext cx="9952179" cy="1557501"/>
            </a:xfrm>
            <a:prstGeom prst="roundRect">
              <a:avLst>
                <a:gd name="adj" fmla="val 10892"/>
              </a:avLst>
            </a:prstGeom>
            <a:noFill/>
            <a:ln w="19050">
              <a:solidFill>
                <a:srgbClr val="44659F"/>
              </a:solidFill>
            </a:ln>
            <a:effectLst>
              <a:glow rad="63500">
                <a:schemeClr val="accent1">
                  <a:lumMod val="20000"/>
                  <a:lumOff val="80000"/>
                  <a:alpha val="40000"/>
                </a:schemeClr>
              </a:glo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pic>
          <p:nvPicPr>
            <p:cNvPr id="41" name="图形 40">
              <a:extLst>
                <a:ext uri="{FF2B5EF4-FFF2-40B4-BE49-F238E27FC236}">
                  <a16:creationId xmlns:a16="http://schemas.microsoft.com/office/drawing/2014/main" id="{F427353A-7C30-062B-5CC4-CB0519081B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13257" y="2128140"/>
              <a:ext cx="691299" cy="691299"/>
            </a:xfrm>
            <a:prstGeom prst="rect">
              <a:avLst/>
            </a:prstGeom>
          </p:spPr>
        </p:pic>
        <p:sp>
          <p:nvSpPr>
            <p:cNvPr id="42" name="加号 41">
              <a:extLst>
                <a:ext uri="{FF2B5EF4-FFF2-40B4-BE49-F238E27FC236}">
                  <a16:creationId xmlns:a16="http://schemas.microsoft.com/office/drawing/2014/main" id="{D231F6DF-EDD0-7B3E-C34B-BC71CEB83169}"/>
                </a:ext>
              </a:extLst>
            </p:cNvPr>
            <p:cNvSpPr/>
            <p:nvPr/>
          </p:nvSpPr>
          <p:spPr>
            <a:xfrm>
              <a:off x="2313498" y="2305684"/>
              <a:ext cx="314211" cy="302423"/>
            </a:xfrm>
            <a:prstGeom prst="mathPlus">
              <a:avLst>
                <a:gd name="adj1" fmla="val 1856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43" name="图形 42">
              <a:extLst>
                <a:ext uri="{FF2B5EF4-FFF2-40B4-BE49-F238E27FC236}">
                  <a16:creationId xmlns:a16="http://schemas.microsoft.com/office/drawing/2014/main" id="{48ACCA5C-5F3D-17C2-E774-1B9B85ABCC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9633" y="2824841"/>
              <a:ext cx="691299" cy="691299"/>
            </a:xfrm>
            <a:prstGeom prst="rect">
              <a:avLst/>
            </a:prstGeom>
          </p:spPr>
        </p:pic>
        <p:pic>
          <p:nvPicPr>
            <p:cNvPr id="44" name="图形 43">
              <a:extLst>
                <a:ext uri="{FF2B5EF4-FFF2-40B4-BE49-F238E27FC236}">
                  <a16:creationId xmlns:a16="http://schemas.microsoft.com/office/drawing/2014/main" id="{B9CFF934-7F4D-4772-F084-68BE4C31DB6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65123" y="2202013"/>
              <a:ext cx="536768" cy="536768"/>
            </a:xfrm>
            <a:prstGeom prst="rect">
              <a:avLst/>
            </a:prstGeom>
          </p:spPr>
        </p:pic>
        <p:sp>
          <p:nvSpPr>
            <p:cNvPr id="45" name="加号 44">
              <a:extLst>
                <a:ext uri="{FF2B5EF4-FFF2-40B4-BE49-F238E27FC236}">
                  <a16:creationId xmlns:a16="http://schemas.microsoft.com/office/drawing/2014/main" id="{35A9165C-378C-288D-0EEA-EBB4AFF1D7D5}"/>
                </a:ext>
              </a:extLst>
            </p:cNvPr>
            <p:cNvSpPr/>
            <p:nvPr/>
          </p:nvSpPr>
          <p:spPr>
            <a:xfrm>
              <a:off x="2301313" y="3019427"/>
              <a:ext cx="314211" cy="302423"/>
            </a:xfrm>
            <a:prstGeom prst="mathPlus">
              <a:avLst>
                <a:gd name="adj1" fmla="val 18563"/>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46" name="图形 45">
              <a:extLst>
                <a:ext uri="{FF2B5EF4-FFF2-40B4-BE49-F238E27FC236}">
                  <a16:creationId xmlns:a16="http://schemas.microsoft.com/office/drawing/2014/main" id="{5FB7837E-868A-F368-C43A-7B9C94DE0C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52938" y="2915755"/>
              <a:ext cx="536768" cy="536768"/>
            </a:xfrm>
            <a:prstGeom prst="rect">
              <a:avLst/>
            </a:prstGeom>
          </p:spPr>
        </p:pic>
        <p:cxnSp>
          <p:nvCxnSpPr>
            <p:cNvPr id="47" name="直接箭头连接符 46">
              <a:extLst>
                <a:ext uri="{FF2B5EF4-FFF2-40B4-BE49-F238E27FC236}">
                  <a16:creationId xmlns:a16="http://schemas.microsoft.com/office/drawing/2014/main" id="{5FD65690-4E41-AF74-B9AD-B49BAF15D52E}"/>
                </a:ext>
              </a:extLst>
            </p:cNvPr>
            <p:cNvCxnSpPr>
              <a:cxnSpLocks/>
            </p:cNvCxnSpPr>
            <p:nvPr/>
          </p:nvCxnSpPr>
          <p:spPr>
            <a:xfrm>
              <a:off x="3306052" y="2456073"/>
              <a:ext cx="606666" cy="2579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a16="http://schemas.microsoft.com/office/drawing/2014/main" id="{3ACA9381-4653-F460-E14B-7B69FFC0C574}"/>
                </a:ext>
              </a:extLst>
            </p:cNvPr>
            <p:cNvCxnSpPr>
              <a:cxnSpLocks/>
            </p:cNvCxnSpPr>
            <p:nvPr/>
          </p:nvCxnSpPr>
          <p:spPr>
            <a:xfrm flipV="1">
              <a:off x="5418792" y="2505494"/>
              <a:ext cx="534889" cy="21982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94374FAE-F57B-433A-8887-04554D4B4BF8}"/>
                </a:ext>
              </a:extLst>
            </p:cNvPr>
            <p:cNvCxnSpPr>
              <a:cxnSpLocks/>
            </p:cNvCxnSpPr>
            <p:nvPr/>
          </p:nvCxnSpPr>
          <p:spPr>
            <a:xfrm>
              <a:off x="5412975" y="2938716"/>
              <a:ext cx="538895" cy="2500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B4FD3280-C82F-5D1A-D12D-B80359BC3A46}"/>
                </a:ext>
              </a:extLst>
            </p:cNvPr>
            <p:cNvCxnSpPr>
              <a:cxnSpLocks/>
            </p:cNvCxnSpPr>
            <p:nvPr/>
          </p:nvCxnSpPr>
          <p:spPr>
            <a:xfrm flipV="1">
              <a:off x="3306054" y="2938719"/>
              <a:ext cx="592665" cy="2585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51" name="组合 50">
              <a:extLst>
                <a:ext uri="{FF2B5EF4-FFF2-40B4-BE49-F238E27FC236}">
                  <a16:creationId xmlns:a16="http://schemas.microsoft.com/office/drawing/2014/main" id="{05FC93BD-6128-F0CD-47B2-257E1078F2B1}"/>
                </a:ext>
              </a:extLst>
            </p:cNvPr>
            <p:cNvGrpSpPr/>
            <p:nvPr/>
          </p:nvGrpSpPr>
          <p:grpSpPr>
            <a:xfrm>
              <a:off x="4043008" y="2088312"/>
              <a:ext cx="1166485" cy="1138769"/>
              <a:chOff x="4197750" y="934742"/>
              <a:chExt cx="1166484" cy="1138770"/>
            </a:xfrm>
          </p:grpSpPr>
          <p:pic>
            <p:nvPicPr>
              <p:cNvPr id="52" name="图形 51">
                <a:extLst>
                  <a:ext uri="{FF2B5EF4-FFF2-40B4-BE49-F238E27FC236}">
                    <a16:creationId xmlns:a16="http://schemas.microsoft.com/office/drawing/2014/main" id="{4A33E10A-D7B9-3A98-B0E0-635E2CAE66F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12445" y="934742"/>
                <a:ext cx="951789" cy="951789"/>
              </a:xfrm>
              <a:prstGeom prst="rect">
                <a:avLst/>
              </a:prstGeom>
              <a:effectLst>
                <a:outerShdw blurRad="76200" dir="18900000" sy="23000" kx="-1200000" algn="bl" rotWithShape="0">
                  <a:prstClr val="black">
                    <a:alpha val="20000"/>
                  </a:prstClr>
                </a:outerShdw>
              </a:effectLst>
            </p:spPr>
          </p:pic>
          <p:sp>
            <p:nvSpPr>
              <p:cNvPr id="53" name="矩形 52">
                <a:extLst>
                  <a:ext uri="{FF2B5EF4-FFF2-40B4-BE49-F238E27FC236}">
                    <a16:creationId xmlns:a16="http://schemas.microsoft.com/office/drawing/2014/main" id="{9FEB3FC3-FED1-EF7D-2672-7E616DC1A6F6}"/>
                  </a:ext>
                </a:extLst>
              </p:cNvPr>
              <p:cNvSpPr/>
              <p:nvPr/>
            </p:nvSpPr>
            <p:spPr>
              <a:xfrm>
                <a:off x="4270414" y="1586849"/>
                <a:ext cx="404326" cy="46248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pic>
            <p:nvPicPr>
              <p:cNvPr id="54" name="图形 53">
                <a:extLst>
                  <a:ext uri="{FF2B5EF4-FFF2-40B4-BE49-F238E27FC236}">
                    <a16:creationId xmlns:a16="http://schemas.microsoft.com/office/drawing/2014/main" id="{D809615E-21BB-1406-6E80-111BF8EB904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97750" y="1519333"/>
                <a:ext cx="554179" cy="554179"/>
              </a:xfrm>
              <a:prstGeom prst="rect">
                <a:avLst/>
              </a:prstGeom>
            </p:spPr>
          </p:pic>
        </p:grpSp>
        <p:grpSp>
          <p:nvGrpSpPr>
            <p:cNvPr id="55" name="组合 54">
              <a:extLst>
                <a:ext uri="{FF2B5EF4-FFF2-40B4-BE49-F238E27FC236}">
                  <a16:creationId xmlns:a16="http://schemas.microsoft.com/office/drawing/2014/main" id="{A293E438-7F19-E1AD-3DCD-996184B4CFA1}"/>
                </a:ext>
              </a:extLst>
            </p:cNvPr>
            <p:cNvGrpSpPr/>
            <p:nvPr/>
          </p:nvGrpSpPr>
          <p:grpSpPr>
            <a:xfrm>
              <a:off x="6024927" y="2136579"/>
              <a:ext cx="680200" cy="672190"/>
              <a:chOff x="5939231" y="3769325"/>
              <a:chExt cx="680200" cy="672190"/>
            </a:xfrm>
          </p:grpSpPr>
          <p:grpSp>
            <p:nvGrpSpPr>
              <p:cNvPr id="56" name="组合 55">
                <a:extLst>
                  <a:ext uri="{FF2B5EF4-FFF2-40B4-BE49-F238E27FC236}">
                    <a16:creationId xmlns:a16="http://schemas.microsoft.com/office/drawing/2014/main" id="{59812E59-FC84-9B29-CF76-090D596EBF9E}"/>
                  </a:ext>
                </a:extLst>
              </p:cNvPr>
              <p:cNvGrpSpPr/>
              <p:nvPr/>
            </p:nvGrpSpPr>
            <p:grpSpPr>
              <a:xfrm>
                <a:off x="5997070" y="3769325"/>
                <a:ext cx="622361" cy="641510"/>
                <a:chOff x="8117133" y="1630720"/>
                <a:chExt cx="622361" cy="641510"/>
              </a:xfrm>
            </p:grpSpPr>
            <p:pic>
              <p:nvPicPr>
                <p:cNvPr id="58" name="图形 57">
                  <a:extLst>
                    <a:ext uri="{FF2B5EF4-FFF2-40B4-BE49-F238E27FC236}">
                      <a16:creationId xmlns:a16="http://schemas.microsoft.com/office/drawing/2014/main" id="{79A52F4B-06F5-87B3-F671-BD22F3C732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42647" y="1630720"/>
                  <a:ext cx="596847" cy="596847"/>
                </a:xfrm>
                <a:prstGeom prst="rect">
                  <a:avLst/>
                </a:prstGeom>
              </p:spPr>
            </p:pic>
            <p:sp>
              <p:nvSpPr>
                <p:cNvPr id="59" name="矩形 58">
                  <a:extLst>
                    <a:ext uri="{FF2B5EF4-FFF2-40B4-BE49-F238E27FC236}">
                      <a16:creationId xmlns:a16="http://schemas.microsoft.com/office/drawing/2014/main" id="{4C5ECE49-F44A-955E-514A-2F08FEE7CDBB}"/>
                    </a:ext>
                  </a:extLst>
                </p:cNvPr>
                <p:cNvSpPr/>
                <p:nvPr/>
              </p:nvSpPr>
              <p:spPr>
                <a:xfrm>
                  <a:off x="8117133" y="1762150"/>
                  <a:ext cx="449359" cy="51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pic>
            <p:nvPicPr>
              <p:cNvPr id="57" name="图形 56">
                <a:extLst>
                  <a:ext uri="{FF2B5EF4-FFF2-40B4-BE49-F238E27FC236}">
                    <a16:creationId xmlns:a16="http://schemas.microsoft.com/office/drawing/2014/main" id="{8850E29F-526F-88AC-DE79-FCD61724A0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939231" y="3844668"/>
                <a:ext cx="596847" cy="596847"/>
              </a:xfrm>
              <a:prstGeom prst="rect">
                <a:avLst/>
              </a:prstGeom>
            </p:spPr>
          </p:pic>
        </p:grpSp>
        <p:sp>
          <p:nvSpPr>
            <p:cNvPr id="60" name="文本框 59">
              <a:extLst>
                <a:ext uri="{FF2B5EF4-FFF2-40B4-BE49-F238E27FC236}">
                  <a16:creationId xmlns:a16="http://schemas.microsoft.com/office/drawing/2014/main" id="{BE07FD83-252C-25A9-A033-BD0DEC23CF31}"/>
                </a:ext>
              </a:extLst>
            </p:cNvPr>
            <p:cNvSpPr txBox="1"/>
            <p:nvPr/>
          </p:nvSpPr>
          <p:spPr>
            <a:xfrm>
              <a:off x="3935648" y="3157566"/>
              <a:ext cx="1637238" cy="399981"/>
            </a:xfrm>
            <a:prstGeom prst="rect">
              <a:avLst/>
            </a:prstGeom>
            <a:noFill/>
          </p:spPr>
          <p:txBody>
            <a:bodyPr wrap="square" rtlCol="0">
              <a:spAutoFit/>
            </a:bodyPr>
            <a:lstStyle/>
            <a:p>
              <a:pPr algn="ctr"/>
              <a:r>
                <a:rPr lang="en-US" altLang="zh-CN" sz="1999" b="1" dirty="0">
                  <a:latin typeface="Times New Roman" panose="02020603050405020304" pitchFamily="18" charset="0"/>
                  <a:cs typeface="Times New Roman" panose="02020603050405020304" pitchFamily="18" charset="0"/>
                </a:rPr>
                <a:t>aligned LLM</a:t>
              </a:r>
              <a:endParaRPr lang="zh-CN" altLang="en-US" sz="1999" b="1" dirty="0">
                <a:latin typeface="Times New Roman" panose="02020603050405020304" pitchFamily="18" charset="0"/>
                <a:cs typeface="Times New Roman" panose="02020603050405020304" pitchFamily="18" charset="0"/>
              </a:endParaRPr>
            </a:p>
          </p:txBody>
        </p:sp>
        <p:pic>
          <p:nvPicPr>
            <p:cNvPr id="61" name="图形 60">
              <a:extLst>
                <a:ext uri="{FF2B5EF4-FFF2-40B4-BE49-F238E27FC236}">
                  <a16:creationId xmlns:a16="http://schemas.microsoft.com/office/drawing/2014/main" id="{8C232F0E-D7AC-E985-4388-806635E6C14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18569" y="2474857"/>
              <a:ext cx="661804" cy="661804"/>
            </a:xfrm>
            <a:prstGeom prst="rect">
              <a:avLst/>
            </a:prstGeom>
          </p:spPr>
        </p:pic>
        <p:pic>
          <p:nvPicPr>
            <p:cNvPr id="62" name="图形 61">
              <a:extLst>
                <a:ext uri="{FF2B5EF4-FFF2-40B4-BE49-F238E27FC236}">
                  <a16:creationId xmlns:a16="http://schemas.microsoft.com/office/drawing/2014/main" id="{679A66B5-F53F-9DE5-9452-86DB47FF8D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416444" y="2466031"/>
              <a:ext cx="358139" cy="358139"/>
            </a:xfrm>
            <a:prstGeom prst="rect">
              <a:avLst/>
            </a:prstGeom>
          </p:spPr>
        </p:pic>
        <p:cxnSp>
          <p:nvCxnSpPr>
            <p:cNvPr id="63" name="直接箭头连接符 62">
              <a:extLst>
                <a:ext uri="{FF2B5EF4-FFF2-40B4-BE49-F238E27FC236}">
                  <a16:creationId xmlns:a16="http://schemas.microsoft.com/office/drawing/2014/main" id="{88F1E13E-80F7-EBA1-5614-0EFE0B81027B}"/>
                </a:ext>
              </a:extLst>
            </p:cNvPr>
            <p:cNvCxnSpPr>
              <a:cxnSpLocks/>
            </p:cNvCxnSpPr>
            <p:nvPr/>
          </p:nvCxnSpPr>
          <p:spPr>
            <a:xfrm flipV="1">
              <a:off x="8514738" y="2828631"/>
              <a:ext cx="615806" cy="26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64" name="图形 63">
              <a:extLst>
                <a:ext uri="{FF2B5EF4-FFF2-40B4-BE49-F238E27FC236}">
                  <a16:creationId xmlns:a16="http://schemas.microsoft.com/office/drawing/2014/main" id="{D53C8F56-1620-E496-2BA9-B14F0F4198F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044083" y="2874705"/>
              <a:ext cx="596847" cy="596847"/>
            </a:xfrm>
            <a:prstGeom prst="rect">
              <a:avLst/>
            </a:prstGeom>
          </p:spPr>
        </p:pic>
        <p:pic>
          <p:nvPicPr>
            <p:cNvPr id="65" name="图形 64">
              <a:extLst>
                <a:ext uri="{FF2B5EF4-FFF2-40B4-BE49-F238E27FC236}">
                  <a16:creationId xmlns:a16="http://schemas.microsoft.com/office/drawing/2014/main" id="{CC4E0D18-FCA5-D886-BE3B-94F45D3BE84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426695" y="3142780"/>
              <a:ext cx="358139" cy="358139"/>
            </a:xfrm>
            <a:prstGeom prst="rect">
              <a:avLst/>
            </a:prstGeom>
          </p:spPr>
        </p:pic>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9C3F8F9C-A717-CB39-DCDB-202B7FFD3E6D}"/>
                    </a:ext>
                  </a:extLst>
                </p:cNvPr>
                <p:cNvSpPr txBox="1"/>
                <p:nvPr/>
              </p:nvSpPr>
              <p:spPr>
                <a:xfrm>
                  <a:off x="839792" y="2110454"/>
                  <a:ext cx="955027" cy="7076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1999" b="1" i="1">
                                <a:solidFill>
                                  <a:schemeClr val="dk1"/>
                                </a:solidFill>
                                <a:latin typeface="Cambria Math" panose="02040503050406030204" pitchFamily="18" charset="0"/>
                                <a:cs typeface="Times New Roman" panose="02020603050405020304" pitchFamily="18" charset="0"/>
                              </a:rPr>
                            </m:ctrlPr>
                          </m:sSupPr>
                          <m:e>
                            <m:r>
                              <a:rPr lang="en-US" altLang="zh-CN" sz="1999" b="1" i="1">
                                <a:solidFill>
                                  <a:schemeClr val="dk1"/>
                                </a:solidFill>
                                <a:latin typeface="Cambria Math" panose="02040503050406030204" pitchFamily="18" charset="0"/>
                                <a:cs typeface="Times New Roman" panose="02020603050405020304" pitchFamily="18" charset="0"/>
                              </a:rPr>
                              <m:t>𝑸</m:t>
                            </m:r>
                          </m:e>
                          <m:sup>
                            <m:r>
                              <a:rPr lang="en-US" altLang="zh-CN" sz="1999" b="1" i="1">
                                <a:solidFill>
                                  <a:schemeClr val="dk1"/>
                                </a:solidFill>
                                <a:latin typeface="Cambria Math" panose="02040503050406030204" pitchFamily="18" charset="0"/>
                                <a:cs typeface="Times New Roman" panose="02020603050405020304" pitchFamily="18" charset="0"/>
                              </a:rPr>
                              <m:t>−</m:t>
                            </m:r>
                          </m:sup>
                        </m:sSup>
                      </m:oMath>
                    </m:oMathPara>
                  </a14:m>
                  <a:endParaRPr lang="en-US" altLang="zh-CN" sz="1999" b="1" i="1" dirty="0">
                    <a:solidFill>
                      <a:schemeClr val="dk1"/>
                    </a:solidFill>
                    <a:latin typeface="Cambria Math" panose="02040503050406030204" pitchFamily="18" charset="0"/>
                    <a:cs typeface="Times New Roman" panose="02020603050405020304" pitchFamily="18" charset="0"/>
                  </a:endParaRPr>
                </a:p>
                <a:p>
                  <a:r>
                    <a:rPr lang="en-US" altLang="zh-CN" sz="1999" b="1" dirty="0">
                      <a:solidFill>
                        <a:schemeClr val="dk1"/>
                      </a:solidFill>
                      <a:latin typeface="Cambria Math" panose="02040503050406030204" pitchFamily="18" charset="0"/>
                      <a:cs typeface="Times New Roman" panose="02020603050405020304" pitchFamily="18" charset="0"/>
                    </a:rPr>
                    <a:t>=</a:t>
                  </a:r>
                  <a:r>
                    <a:rPr lang="en-US" altLang="zh-CN" sz="1999" b="1" i="1" dirty="0">
                      <a:solidFill>
                        <a:schemeClr val="dk1"/>
                      </a:solidFill>
                      <a:latin typeface="Cambria Math" panose="02040503050406030204" pitchFamily="18" charset="0"/>
                      <a:cs typeface="Times New Roman" panose="02020603050405020304" pitchFamily="18" charset="0"/>
                    </a:rPr>
                    <a:t> </a:t>
                  </a:r>
                  <a14:m>
                    <m:oMath xmlns:m="http://schemas.openxmlformats.org/officeDocument/2006/math">
                      <m:r>
                        <a:rPr lang="en-US" altLang="zh-CN" sz="1999" b="1" i="1">
                          <a:solidFill>
                            <a:schemeClr val="dk1"/>
                          </a:solidFill>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a:latin typeface="Cambria Math" panose="02040503050406030204" pitchFamily="18" charset="0"/>
                              <a:cs typeface="Times New Roman" panose="02020603050405020304" pitchFamily="18" charset="0"/>
                            </a:rPr>
                            <m:t>−</m:t>
                          </m:r>
                        </m:sup>
                      </m:sSup>
                      <m:r>
                        <a:rPr lang="en-US" altLang="zh-CN" sz="1999" b="1" i="1">
                          <a:solidFill>
                            <a:schemeClr val="dk1"/>
                          </a:solidFill>
                          <a:latin typeface="Cambria Math" panose="02040503050406030204" pitchFamily="18" charset="0"/>
                          <a:cs typeface="Times New Roman" panose="02020603050405020304" pitchFamily="18" charset="0"/>
                        </a:rPr>
                        <m:t>}</m:t>
                      </m:r>
                    </m:oMath>
                  </a14:m>
                  <a:endParaRPr lang="zh-CN" altLang="en-US" sz="1999" dirty="0"/>
                </a:p>
              </p:txBody>
            </p:sp>
          </mc:Choice>
          <mc:Fallback xmlns="">
            <p:sp>
              <p:nvSpPr>
                <p:cNvPr id="66" name="文本框 65">
                  <a:extLst>
                    <a:ext uri="{FF2B5EF4-FFF2-40B4-BE49-F238E27FC236}">
                      <a16:creationId xmlns:a16="http://schemas.microsoft.com/office/drawing/2014/main" id="{9C3F8F9C-A717-CB39-DCDB-202B7FFD3E6D}"/>
                    </a:ext>
                  </a:extLst>
                </p:cNvPr>
                <p:cNvSpPr txBox="1">
                  <a:spLocks noRot="1" noChangeAspect="1" noMove="1" noResize="1" noEditPoints="1" noAdjustHandles="1" noChangeArrowheads="1" noChangeShapeType="1" noTextEdit="1"/>
                </p:cNvSpPr>
                <p:nvPr/>
              </p:nvSpPr>
              <p:spPr>
                <a:xfrm>
                  <a:off x="839792" y="2110454"/>
                  <a:ext cx="955027" cy="707630"/>
                </a:xfrm>
                <a:prstGeom prst="rect">
                  <a:avLst/>
                </a:prstGeom>
                <a:blipFill>
                  <a:blip r:embed="rId26"/>
                  <a:stretch>
                    <a:fillRect l="-7051" r="-641" b="-128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D5A12B83-F437-1788-7D59-280B12294C6F}"/>
                    </a:ext>
                  </a:extLst>
                </p:cNvPr>
                <p:cNvSpPr txBox="1"/>
                <p:nvPr/>
              </p:nvSpPr>
              <p:spPr>
                <a:xfrm>
                  <a:off x="872083" y="2796686"/>
                  <a:ext cx="856294" cy="707630"/>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query </a:t>
                  </a:r>
                  <a:endParaRPr lang="en-US" altLang="zh-CN" sz="1999" b="1" i="1" dirty="0">
                    <a:latin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
                      </m:oMathParaPr>
                      <m:oMath xmlns:m="http://schemas.openxmlformats.org/officeDocument/2006/math">
                        <m:r>
                          <a:rPr lang="en-US" altLang="zh-CN" sz="1999" b="1" i="1" dirty="0">
                            <a:latin typeface="Cambria Math" panose="02040503050406030204" pitchFamily="18" charset="0"/>
                            <a:cs typeface="Times New Roman" panose="02020603050405020304" pitchFamily="18" charset="0"/>
                          </a:rPr>
                          <m:t>𝒒</m:t>
                        </m:r>
                      </m:oMath>
                    </m:oMathPara>
                  </a14:m>
                  <a:endParaRPr lang="zh-CN" altLang="en-US" sz="1999" dirty="0"/>
                </a:p>
              </p:txBody>
            </p:sp>
          </mc:Choice>
          <mc:Fallback xmlns="">
            <p:sp>
              <p:nvSpPr>
                <p:cNvPr id="67" name="文本框 66">
                  <a:extLst>
                    <a:ext uri="{FF2B5EF4-FFF2-40B4-BE49-F238E27FC236}">
                      <a16:creationId xmlns:a16="http://schemas.microsoft.com/office/drawing/2014/main" id="{D5A12B83-F437-1788-7D59-280B12294C6F}"/>
                    </a:ext>
                  </a:extLst>
                </p:cNvPr>
                <p:cNvSpPr txBox="1">
                  <a:spLocks noRot="1" noChangeAspect="1" noMove="1" noResize="1" noEditPoints="1" noAdjustHandles="1" noChangeArrowheads="1" noChangeShapeType="1" noTextEdit="1"/>
                </p:cNvSpPr>
                <p:nvPr/>
              </p:nvSpPr>
              <p:spPr>
                <a:xfrm>
                  <a:off x="872083" y="2796686"/>
                  <a:ext cx="856294" cy="707630"/>
                </a:xfrm>
                <a:prstGeom prst="rect">
                  <a:avLst/>
                </a:prstGeom>
                <a:blipFill>
                  <a:blip r:embed="rId27"/>
                  <a:stretch>
                    <a:fillRect l="-5000" t="-5172" r="-13571" b="-51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101443D8-2752-8A26-2552-9F99DC4603E1}"/>
                    </a:ext>
                  </a:extLst>
                </p:cNvPr>
                <p:cNvSpPr txBox="1"/>
                <p:nvPr/>
              </p:nvSpPr>
              <p:spPr>
                <a:xfrm>
                  <a:off x="9231015" y="3154163"/>
                  <a:ext cx="966274" cy="3999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999" b="1" i="1">
                            <a:latin typeface="Cambria Math" panose="02040503050406030204" pitchFamily="18" charset="0"/>
                            <a:ea typeface="Cambria Math" panose="02040503050406030204" pitchFamily="18" charset="0"/>
                          </a:rPr>
                          <m:t>×</m:t>
                        </m:r>
                        <m:r>
                          <a:rPr lang="zh-CN" altLang="en-US" sz="1999" b="1" i="1" dirty="0">
                            <a:latin typeface="Cambria Math" panose="02040503050406030204" pitchFamily="18" charset="0"/>
                            <a:cs typeface="Times New Roman" panose="02020603050405020304" pitchFamily="18" charset="0"/>
                          </a:rPr>
                          <m:t>𝝈</m:t>
                        </m:r>
                        <m:d>
                          <m:dPr>
                            <m:ctrlPr>
                              <a:rPr lang="en-US" altLang="zh-CN" sz="1999" b="1" i="1" dirty="0">
                                <a:latin typeface="Cambria Math" panose="02040503050406030204" pitchFamily="18" charset="0"/>
                                <a:cs typeface="Times New Roman" panose="02020603050405020304" pitchFamily="18" charset="0"/>
                              </a:rPr>
                            </m:ctrlPr>
                          </m:dPr>
                          <m:e>
                            <m:r>
                              <a:rPr lang="en-US" altLang="zh-CN" sz="1999" b="1" i="1" dirty="0">
                                <a:latin typeface="Cambria Math" panose="02040503050406030204" pitchFamily="18" charset="0"/>
                                <a:cs typeface="Times New Roman" panose="02020603050405020304" pitchFamily="18" charset="0"/>
                              </a:rPr>
                              <m:t>𝒒</m:t>
                            </m:r>
                          </m:e>
                        </m:d>
                      </m:oMath>
                    </m:oMathPara>
                  </a14:m>
                  <a:endParaRPr lang="zh-CN" altLang="en-US" sz="1999" dirty="0"/>
                </a:p>
              </p:txBody>
            </p:sp>
          </mc:Choice>
          <mc:Fallback xmlns="">
            <p:sp>
              <p:nvSpPr>
                <p:cNvPr id="68" name="文本框 67">
                  <a:extLst>
                    <a:ext uri="{FF2B5EF4-FFF2-40B4-BE49-F238E27FC236}">
                      <a16:creationId xmlns:a16="http://schemas.microsoft.com/office/drawing/2014/main" id="{101443D8-2752-8A26-2552-9F99DC4603E1}"/>
                    </a:ext>
                  </a:extLst>
                </p:cNvPr>
                <p:cNvSpPr txBox="1">
                  <a:spLocks noRot="1" noChangeAspect="1" noMove="1" noResize="1" noEditPoints="1" noAdjustHandles="1" noChangeArrowheads="1" noChangeShapeType="1" noTextEdit="1"/>
                </p:cNvSpPr>
                <p:nvPr/>
              </p:nvSpPr>
              <p:spPr>
                <a:xfrm>
                  <a:off x="9231015" y="3154163"/>
                  <a:ext cx="966274" cy="399981"/>
                </a:xfrm>
                <a:prstGeom prst="rect">
                  <a:avLst/>
                </a:prstGeom>
                <a:blipFill>
                  <a:blip r:embed="rId28"/>
                  <a:stretch>
                    <a:fillRect b="-12308"/>
                  </a:stretch>
                </a:blipFill>
              </p:spPr>
              <p:txBody>
                <a:bodyPr/>
                <a:lstStyle/>
                <a:p>
                  <a:r>
                    <a:rPr lang="zh-CN" altLang="en-US">
                      <a:noFill/>
                    </a:rPr>
                    <a:t> </a:t>
                  </a:r>
                </a:p>
              </p:txBody>
            </p:sp>
          </mc:Fallback>
        </mc:AlternateContent>
        <p:sp>
          <p:nvSpPr>
            <p:cNvPr id="69" name="右大括号 68">
              <a:extLst>
                <a:ext uri="{FF2B5EF4-FFF2-40B4-BE49-F238E27FC236}">
                  <a16:creationId xmlns:a16="http://schemas.microsoft.com/office/drawing/2014/main" id="{3D98AEF0-9DCA-915E-08D3-B48DD70D29B3}"/>
                </a:ext>
              </a:extLst>
            </p:cNvPr>
            <p:cNvSpPr/>
            <p:nvPr/>
          </p:nvSpPr>
          <p:spPr>
            <a:xfrm>
              <a:off x="7764713" y="2393424"/>
              <a:ext cx="208757" cy="858233"/>
            </a:xfrm>
            <a:prstGeom prst="rightBrace">
              <a:avLst>
                <a:gd name="adj1" fmla="val 34845"/>
                <a:gd name="adj2" fmla="val 4927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3C47BC19-3048-7E76-679B-D03E417A0FBD}"/>
                    </a:ext>
                  </a:extLst>
                </p:cNvPr>
                <p:cNvSpPr txBox="1"/>
                <p:nvPr/>
              </p:nvSpPr>
              <p:spPr>
                <a:xfrm>
                  <a:off x="6818059" y="2225357"/>
                  <a:ext cx="748035" cy="4607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999" b="1" i="1">
                                <a:latin typeface="Cambria Math" panose="02040503050406030204" pitchFamily="18" charset="0"/>
                              </a:rPr>
                            </m:ctrlPr>
                          </m:sSubSupPr>
                          <m:e>
                            <m:r>
                              <m:rPr>
                                <m:nor/>
                              </m:rPr>
                              <a:rPr lang="en-US" altLang="zh-CN" sz="1999" b="1">
                                <a:latin typeface="Times New Roman" panose="02020603050405020304" pitchFamily="18" charset="0"/>
                                <a:cs typeface="Times New Roman" panose="02020603050405020304" pitchFamily="18" charset="0"/>
                              </a:rPr>
                              <m:t>a</m:t>
                            </m:r>
                          </m:e>
                          <m:sub>
                            <m:r>
                              <a:rPr lang="en-US" altLang="zh-CN" sz="1999" b="1" i="1">
                                <a:latin typeface="Cambria Math" panose="02040503050406030204" pitchFamily="18" charset="0"/>
                                <a:cs typeface="Times New Roman" panose="02020603050405020304" pitchFamily="18" charset="0"/>
                              </a:rPr>
                              <m:t>𝒕</m:t>
                            </m:r>
                          </m:sub>
                          <m:sup>
                            <m:r>
                              <m:rPr>
                                <m:nor/>
                              </m:rPr>
                              <a:rPr lang="en-US" altLang="zh-CN" sz="1999" b="1" i="1">
                                <a:latin typeface="Times New Roman" panose="02020603050405020304" pitchFamily="18" charset="0"/>
                                <a:cs typeface="Times New Roman" panose="02020603050405020304" pitchFamily="18" charset="0"/>
                              </a:rPr>
                              <m:t>l</m:t>
                            </m:r>
                          </m:sup>
                        </m:sSubSup>
                        <m:r>
                          <a:rPr lang="en-US" altLang="zh-CN" sz="1999" b="1" i="1">
                            <a:latin typeface="Cambria Math" panose="02040503050406030204" pitchFamily="18" charset="0"/>
                            <a:cs typeface="Times New Roman" panose="02020603050405020304" pitchFamily="18" charset="0"/>
                          </a:rPr>
                          <m:t>(</m:t>
                        </m:r>
                        <m:sSup>
                          <m:sSupPr>
                            <m:ctrlPr>
                              <a:rPr lang="en-US" altLang="zh-CN" sz="1999" b="1" i="1">
                                <a:latin typeface="Cambria Math" panose="02040503050406030204" pitchFamily="18" charset="0"/>
                                <a:cs typeface="Times New Roman" panose="02020603050405020304" pitchFamily="18" charset="0"/>
                              </a:rPr>
                            </m:ctrlPr>
                          </m:sSupPr>
                          <m:e>
                            <m:r>
                              <a:rPr lang="en-US" altLang="zh-CN" sz="1999" b="1" i="1">
                                <a:latin typeface="Cambria Math" panose="02040503050406030204" pitchFamily="18" charset="0"/>
                                <a:cs typeface="Times New Roman" panose="02020603050405020304" pitchFamily="18" charset="0"/>
                              </a:rPr>
                              <m:t>𝒒</m:t>
                            </m:r>
                          </m:e>
                          <m:sup>
                            <m:r>
                              <a:rPr lang="en-US" altLang="zh-CN" sz="1999" b="1" i="1">
                                <a:latin typeface="Cambria Math" panose="02040503050406030204" pitchFamily="18" charset="0"/>
                                <a:cs typeface="Times New Roman" panose="02020603050405020304" pitchFamily="18" charset="0"/>
                              </a:rPr>
                              <m:t>−</m:t>
                            </m:r>
                          </m:sup>
                        </m:sSup>
                        <m:r>
                          <a:rPr lang="en-US" altLang="zh-CN" sz="1999" b="1" i="1">
                            <a:latin typeface="Cambria Math" panose="02040503050406030204" pitchFamily="18" charset="0"/>
                            <a:cs typeface="Times New Roman" panose="02020603050405020304" pitchFamily="18" charset="0"/>
                          </a:rPr>
                          <m:t>)</m:t>
                        </m:r>
                      </m:oMath>
                    </m:oMathPara>
                  </a14:m>
                  <a:endParaRPr lang="zh-CN" altLang="en-US" sz="1999" dirty="0"/>
                </a:p>
              </p:txBody>
            </p:sp>
          </mc:Choice>
          <mc:Fallback xmlns="">
            <p:sp>
              <p:nvSpPr>
                <p:cNvPr id="70" name="文本框 69">
                  <a:extLst>
                    <a:ext uri="{FF2B5EF4-FFF2-40B4-BE49-F238E27FC236}">
                      <a16:creationId xmlns:a16="http://schemas.microsoft.com/office/drawing/2014/main" id="{3C47BC19-3048-7E76-679B-D03E417A0FBD}"/>
                    </a:ext>
                  </a:extLst>
                </p:cNvPr>
                <p:cNvSpPr txBox="1">
                  <a:spLocks noRot="1" noChangeAspect="1" noMove="1" noResize="1" noEditPoints="1" noAdjustHandles="1" noChangeArrowheads="1" noChangeShapeType="1" noTextEdit="1"/>
                </p:cNvSpPr>
                <p:nvPr/>
              </p:nvSpPr>
              <p:spPr>
                <a:xfrm>
                  <a:off x="6818059" y="2225357"/>
                  <a:ext cx="748035" cy="460767"/>
                </a:xfrm>
                <a:prstGeom prst="rect">
                  <a:avLst/>
                </a:prstGeom>
                <a:blipFill>
                  <a:blip r:embed="rId29"/>
                  <a:stretch>
                    <a:fillRect r="-26016" b="-144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212A5FCA-4500-C033-64BE-E8CB4D688D9E}"/>
                    </a:ext>
                  </a:extLst>
                </p:cNvPr>
                <p:cNvSpPr txBox="1"/>
                <p:nvPr/>
              </p:nvSpPr>
              <p:spPr>
                <a:xfrm>
                  <a:off x="6828804" y="2906184"/>
                  <a:ext cx="748035" cy="4607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999" b="1" i="1">
                                <a:latin typeface="Cambria Math" panose="02040503050406030204" pitchFamily="18" charset="0"/>
                              </a:rPr>
                            </m:ctrlPr>
                          </m:sSubSupPr>
                          <m:e>
                            <m:r>
                              <m:rPr>
                                <m:nor/>
                              </m:rPr>
                              <a:rPr lang="en-US" altLang="zh-CN" sz="1999" b="1">
                                <a:latin typeface="Times New Roman" panose="02020603050405020304" pitchFamily="18" charset="0"/>
                                <a:cs typeface="Times New Roman" panose="02020603050405020304" pitchFamily="18" charset="0"/>
                              </a:rPr>
                              <m:t>a</m:t>
                            </m:r>
                          </m:e>
                          <m:sub>
                            <m:r>
                              <a:rPr lang="en-US" altLang="zh-CN" sz="1999" b="1" i="1">
                                <a:latin typeface="Cambria Math" panose="02040503050406030204" pitchFamily="18" charset="0"/>
                                <a:cs typeface="Times New Roman" panose="02020603050405020304" pitchFamily="18" charset="0"/>
                              </a:rPr>
                              <m:t>𝒕</m:t>
                            </m:r>
                          </m:sub>
                          <m:sup>
                            <m:r>
                              <m:rPr>
                                <m:nor/>
                              </m:rPr>
                              <a:rPr lang="en-US" altLang="zh-CN" sz="1999" b="1" i="1">
                                <a:latin typeface="Times New Roman" panose="02020603050405020304" pitchFamily="18" charset="0"/>
                                <a:cs typeface="Times New Roman" panose="02020603050405020304" pitchFamily="18" charset="0"/>
                              </a:rPr>
                              <m:t>l</m:t>
                            </m:r>
                          </m:sup>
                        </m:sSubSup>
                        <m:r>
                          <a:rPr lang="en-US" altLang="zh-CN" sz="1999" b="1" i="1">
                            <a:latin typeface="Cambria Math" panose="02040503050406030204" pitchFamily="18" charset="0"/>
                            <a:cs typeface="Times New Roman" panose="02020603050405020304" pitchFamily="18" charset="0"/>
                          </a:rPr>
                          <m:t>(</m:t>
                        </m:r>
                        <m:r>
                          <a:rPr lang="en-US" altLang="zh-CN" sz="1999" b="1" i="1">
                            <a:latin typeface="Cambria Math" panose="02040503050406030204" pitchFamily="18" charset="0"/>
                            <a:cs typeface="Times New Roman" panose="02020603050405020304" pitchFamily="18" charset="0"/>
                          </a:rPr>
                          <m:t>𝒒</m:t>
                        </m:r>
                        <m:r>
                          <a:rPr lang="en-US" altLang="zh-CN" sz="1999" b="1" i="1">
                            <a:latin typeface="Cambria Math" panose="02040503050406030204" pitchFamily="18" charset="0"/>
                            <a:cs typeface="Times New Roman" panose="02020603050405020304" pitchFamily="18" charset="0"/>
                          </a:rPr>
                          <m:t>)</m:t>
                        </m:r>
                      </m:oMath>
                    </m:oMathPara>
                  </a14:m>
                  <a:endParaRPr lang="zh-CN" altLang="en-US" sz="1999" dirty="0"/>
                </a:p>
              </p:txBody>
            </p:sp>
          </mc:Choice>
          <mc:Fallback xmlns="">
            <p:sp>
              <p:nvSpPr>
                <p:cNvPr id="71" name="文本框 70">
                  <a:extLst>
                    <a:ext uri="{FF2B5EF4-FFF2-40B4-BE49-F238E27FC236}">
                      <a16:creationId xmlns:a16="http://schemas.microsoft.com/office/drawing/2014/main" id="{212A5FCA-4500-C033-64BE-E8CB4D688D9E}"/>
                    </a:ext>
                  </a:extLst>
                </p:cNvPr>
                <p:cNvSpPr txBox="1">
                  <a:spLocks noRot="1" noChangeAspect="1" noMove="1" noResize="1" noEditPoints="1" noAdjustHandles="1" noChangeArrowheads="1" noChangeShapeType="1" noTextEdit="1"/>
                </p:cNvSpPr>
                <p:nvPr/>
              </p:nvSpPr>
              <p:spPr>
                <a:xfrm>
                  <a:off x="6828804" y="2906184"/>
                  <a:ext cx="748035" cy="460767"/>
                </a:xfrm>
                <a:prstGeom prst="rect">
                  <a:avLst/>
                </a:prstGeom>
                <a:blipFill>
                  <a:blip r:embed="rId30"/>
                  <a:stretch>
                    <a:fillRect r="-5691" b="-13158"/>
                  </a:stretch>
                </a:blipFill>
              </p:spPr>
              <p:txBody>
                <a:bodyPr/>
                <a:lstStyle/>
                <a:p>
                  <a:r>
                    <a:rPr lang="zh-CN" altLang="en-US">
                      <a:noFill/>
                    </a:rPr>
                    <a:t> </a:t>
                  </a:r>
                </a:p>
              </p:txBody>
            </p:sp>
          </mc:Fallback>
        </mc:AlternateContent>
        <p:pic>
          <p:nvPicPr>
            <p:cNvPr id="72" name="图形 71">
              <a:extLst>
                <a:ext uri="{FF2B5EF4-FFF2-40B4-BE49-F238E27FC236}">
                  <a16:creationId xmlns:a16="http://schemas.microsoft.com/office/drawing/2014/main" id="{2C127234-AC3F-6C87-6294-D13A69ABF9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53063" y="2402909"/>
              <a:ext cx="384995" cy="384995"/>
            </a:xfrm>
            <a:prstGeom prst="rect">
              <a:avLst/>
            </a:prstGeom>
          </p:spPr>
        </p:pic>
        <p:pic>
          <p:nvPicPr>
            <p:cNvPr id="73" name="图形 72">
              <a:extLst>
                <a:ext uri="{FF2B5EF4-FFF2-40B4-BE49-F238E27FC236}">
                  <a16:creationId xmlns:a16="http://schemas.microsoft.com/office/drawing/2014/main" id="{4CB91917-96CE-4EAF-F0FC-21655FCD371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668107" y="2599650"/>
              <a:ext cx="430332" cy="430332"/>
            </a:xfrm>
            <a:prstGeom prst="rect">
              <a:avLst/>
            </a:prstGeom>
          </p:spPr>
        </p:pic>
      </p:grpSp>
      <p:sp>
        <p:nvSpPr>
          <p:cNvPr id="74" name="文本框 73">
            <a:extLst>
              <a:ext uri="{FF2B5EF4-FFF2-40B4-BE49-F238E27FC236}">
                <a16:creationId xmlns:a16="http://schemas.microsoft.com/office/drawing/2014/main" id="{DAA24C44-CB7C-0CA3-25A2-3F41FF760D51}"/>
              </a:ext>
            </a:extLst>
          </p:cNvPr>
          <p:cNvSpPr txBox="1"/>
          <p:nvPr/>
        </p:nvSpPr>
        <p:spPr>
          <a:xfrm>
            <a:off x="482600" y="1124043"/>
            <a:ext cx="11498868" cy="477054"/>
          </a:xfrm>
          <a:prstGeom prst="rect">
            <a:avLst/>
          </a:prstGeom>
          <a:noFill/>
        </p:spPr>
        <p:txBody>
          <a:bodyPr wrap="square">
            <a:spAutoFit/>
          </a:bodyPr>
          <a:lstStyle/>
          <a:p>
            <a:pPr marL="342900" indent="-342900">
              <a:buFont typeface="Wingdings" panose="05000000000000000000" pitchFamily="2" charset="2"/>
              <a:buChar char="Ø"/>
            </a:pPr>
            <a:r>
              <a:rPr lang="en-US" altLang="zh-CN" sz="2500" dirty="0">
                <a:solidFill>
                  <a:srgbClr val="004098"/>
                </a:solidFill>
                <a:latin typeface="Times New Roman" panose="02020603050405020304" pitchFamily="18" charset="0"/>
                <a:cs typeface="Times New Roman" panose="02020603050405020304" pitchFamily="18" charset="0"/>
              </a:rPr>
              <a:t>How to achieve a balance between exaggerated safety mitigation and adequate safety?</a:t>
            </a:r>
            <a:endParaRPr lang="zh-CN" altLang="en-US" sz="2500" dirty="0">
              <a:solidFill>
                <a:srgbClr val="004098"/>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CF1658C5-CFD6-19C2-8111-69722F76CE20}"/>
              </a:ext>
            </a:extLst>
          </p:cNvPr>
          <p:cNvPicPr>
            <a:picLocks noChangeAspect="1"/>
          </p:cNvPicPr>
          <p:nvPr/>
        </p:nvPicPr>
        <p:blipFill>
          <a:blip r:embed="rId33"/>
          <a:srcRect r="26668" b="1843"/>
          <a:stretch/>
        </p:blipFill>
        <p:spPr>
          <a:xfrm>
            <a:off x="914546" y="2369507"/>
            <a:ext cx="3725104" cy="942454"/>
          </a:xfrm>
          <a:prstGeom prst="rect">
            <a:avLst/>
          </a:prstGeom>
        </p:spPr>
      </p:pic>
      <p:sp>
        <p:nvSpPr>
          <p:cNvPr id="11" name="文本框 10">
            <a:extLst>
              <a:ext uri="{FF2B5EF4-FFF2-40B4-BE49-F238E27FC236}">
                <a16:creationId xmlns:a16="http://schemas.microsoft.com/office/drawing/2014/main" id="{71253A36-8607-6F70-4003-96CA6121E2D1}"/>
              </a:ext>
            </a:extLst>
          </p:cNvPr>
          <p:cNvSpPr txBox="1"/>
          <p:nvPr/>
        </p:nvSpPr>
        <p:spPr>
          <a:xfrm>
            <a:off x="855530" y="1840325"/>
            <a:ext cx="6103856" cy="461665"/>
          </a:xfrm>
          <a:prstGeom prst="rect">
            <a:avLst/>
          </a:prstGeom>
          <a:noFill/>
        </p:spPr>
        <p:txBody>
          <a:bodyPr wrap="square">
            <a:spAutoFit/>
          </a:bodyPr>
          <a:lstStyle/>
          <a:p>
            <a:r>
              <a:rPr lang="en-US" altLang="zh-CN" sz="2400" b="1" dirty="0">
                <a:solidFill>
                  <a:srgbClr val="004098"/>
                </a:solidFill>
                <a:latin typeface="Times New Roman" panose="02020603050405020304" pitchFamily="18" charset="0"/>
                <a:cs typeface="Times New Roman" panose="02020603050405020304" pitchFamily="18" charset="0"/>
              </a:rPr>
              <a:t>the reference harm direction</a:t>
            </a:r>
            <a:r>
              <a:rPr lang="fr-FR" altLang="zh-CN" sz="2400" b="1" dirty="0">
                <a:solidFill>
                  <a:srgbClr val="004098"/>
                </a:solidFill>
                <a:latin typeface="Times New Roman" panose="02020603050405020304" pitchFamily="18" charset="0"/>
                <a:cs typeface="Times New Roman" panose="02020603050405020304" pitchFamily="18" charset="0"/>
              </a:rPr>
              <a:t>:</a:t>
            </a:r>
            <a:r>
              <a:rPr lang="zh-CN" altLang="en-US" sz="2400" b="1" dirty="0">
                <a:solidFill>
                  <a:srgbClr val="004098"/>
                </a:solidFill>
                <a:latin typeface="Times New Roman" panose="02020603050405020304" pitchFamily="18" charset="0"/>
                <a:cs typeface="Times New Roman" panose="02020603050405020304" pitchFamily="18" charset="0"/>
              </a:rPr>
              <a:t> </a:t>
            </a:r>
          </a:p>
        </p:txBody>
      </p:sp>
      <p:pic>
        <p:nvPicPr>
          <p:cNvPr id="15" name="图片 14">
            <a:extLst>
              <a:ext uri="{FF2B5EF4-FFF2-40B4-BE49-F238E27FC236}">
                <a16:creationId xmlns:a16="http://schemas.microsoft.com/office/drawing/2014/main" id="{C5BA1BA8-6307-96F2-BDC9-865979E77243}"/>
              </a:ext>
            </a:extLst>
          </p:cNvPr>
          <p:cNvPicPr>
            <a:picLocks noChangeAspect="1"/>
          </p:cNvPicPr>
          <p:nvPr/>
        </p:nvPicPr>
        <p:blipFill>
          <a:blip r:embed="rId34"/>
          <a:stretch>
            <a:fillRect/>
          </a:stretch>
        </p:blipFill>
        <p:spPr>
          <a:xfrm>
            <a:off x="5414876" y="1707721"/>
            <a:ext cx="4891473" cy="850352"/>
          </a:xfrm>
          <a:prstGeom prst="rect">
            <a:avLst/>
          </a:prstGeom>
        </p:spPr>
      </p:pic>
      <p:cxnSp>
        <p:nvCxnSpPr>
          <p:cNvPr id="21" name="直接箭头连接符 20">
            <a:extLst>
              <a:ext uri="{FF2B5EF4-FFF2-40B4-BE49-F238E27FC236}">
                <a16:creationId xmlns:a16="http://schemas.microsoft.com/office/drawing/2014/main" id="{FD04E81F-151A-E704-279F-D6E94C3513AA}"/>
              </a:ext>
            </a:extLst>
          </p:cNvPr>
          <p:cNvCxnSpPr>
            <a:cxnSpLocks/>
          </p:cNvCxnSpPr>
          <p:nvPr/>
        </p:nvCxnSpPr>
        <p:spPr>
          <a:xfrm flipV="1">
            <a:off x="8268281" y="3429000"/>
            <a:ext cx="0" cy="777388"/>
          </a:xfrm>
          <a:prstGeom prst="straightConnector1">
            <a:avLst/>
          </a:prstGeom>
          <a:ln w="38100">
            <a:solidFill>
              <a:srgbClr val="44659F"/>
            </a:solidFill>
            <a:tailEnd type="triangle"/>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725A0F00-9702-E0B2-2CF7-A4D5D6A056CB}"/>
              </a:ext>
            </a:extLst>
          </p:cNvPr>
          <p:cNvPicPr>
            <a:picLocks noChangeAspect="1"/>
          </p:cNvPicPr>
          <p:nvPr/>
        </p:nvPicPr>
        <p:blipFill>
          <a:blip r:embed="rId35"/>
          <a:stretch>
            <a:fillRect/>
          </a:stretch>
        </p:blipFill>
        <p:spPr>
          <a:xfrm>
            <a:off x="5322272" y="2626151"/>
            <a:ext cx="5004056" cy="804084"/>
          </a:xfrm>
          <a:prstGeom prst="rect">
            <a:avLst/>
          </a:prstGeom>
        </p:spPr>
      </p:pic>
      <p:pic>
        <p:nvPicPr>
          <p:cNvPr id="79" name="图片 78">
            <a:extLst>
              <a:ext uri="{FF2B5EF4-FFF2-40B4-BE49-F238E27FC236}">
                <a16:creationId xmlns:a16="http://schemas.microsoft.com/office/drawing/2014/main" id="{44F8178D-7C0E-4365-F266-7660B8028346}"/>
              </a:ext>
            </a:extLst>
          </p:cNvPr>
          <p:cNvPicPr>
            <a:picLocks noChangeAspect="1"/>
          </p:cNvPicPr>
          <p:nvPr/>
        </p:nvPicPr>
        <p:blipFill>
          <a:blip r:embed="rId36"/>
          <a:stretch>
            <a:fillRect/>
          </a:stretch>
        </p:blipFill>
        <p:spPr>
          <a:xfrm>
            <a:off x="5057195" y="5683524"/>
            <a:ext cx="5178897" cy="571641"/>
          </a:xfrm>
          <a:prstGeom prst="rect">
            <a:avLst/>
          </a:prstGeom>
        </p:spPr>
      </p:pic>
      <p:sp>
        <p:nvSpPr>
          <p:cNvPr id="84" name="矩形: 圆角 83">
            <a:extLst>
              <a:ext uri="{FF2B5EF4-FFF2-40B4-BE49-F238E27FC236}">
                <a16:creationId xmlns:a16="http://schemas.microsoft.com/office/drawing/2014/main" id="{0956B62C-0452-0A48-9940-FC8AE0B91BAB}"/>
              </a:ext>
            </a:extLst>
          </p:cNvPr>
          <p:cNvSpPr/>
          <p:nvPr/>
        </p:nvSpPr>
        <p:spPr>
          <a:xfrm>
            <a:off x="4797514" y="5609337"/>
            <a:ext cx="5758061" cy="738581"/>
          </a:xfrm>
          <a:prstGeom prst="roundRect">
            <a:avLst/>
          </a:prstGeom>
          <a:noFill/>
          <a:ln w="28575">
            <a:solidFill>
              <a:srgbClr val="C00000"/>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9" name="矩形: 圆角 88">
            <a:extLst>
              <a:ext uri="{FF2B5EF4-FFF2-40B4-BE49-F238E27FC236}">
                <a16:creationId xmlns:a16="http://schemas.microsoft.com/office/drawing/2014/main" id="{4658B5C5-E7B7-6C06-37DD-02477CCBCF79}"/>
              </a:ext>
            </a:extLst>
          </p:cNvPr>
          <p:cNvSpPr/>
          <p:nvPr/>
        </p:nvSpPr>
        <p:spPr>
          <a:xfrm>
            <a:off x="5196610" y="1734022"/>
            <a:ext cx="5211739" cy="1699162"/>
          </a:xfrm>
          <a:prstGeom prst="roundRect">
            <a:avLst/>
          </a:prstGeom>
          <a:noFill/>
          <a:ln w="28575">
            <a:solidFill>
              <a:srgbClr val="44659F"/>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58774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9B7B1-3E52-491C-DE81-6F401731E6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BEC480-A24F-C0FA-213C-6DBE1DBF181B}"/>
              </a:ext>
            </a:extLst>
          </p:cNvPr>
          <p:cNvSpPr>
            <a:spLocks noGrp="1"/>
          </p:cNvSpPr>
          <p:nvPr>
            <p:ph type="title"/>
          </p:nvPr>
        </p:nvSpPr>
        <p:spPr/>
        <p:txBody>
          <a:bodyPr/>
          <a:lstStyle/>
          <a:p>
            <a:r>
              <a:rPr lang="fr-FR" altLang="zh-CN" u="sng" dirty="0">
                <a:latin typeface="Times New Roman" panose="02020603050405020304" pitchFamily="18" charset="0"/>
                <a:cs typeface="Times New Roman" panose="02020603050405020304" pitchFamily="18" charset="0"/>
              </a:rPr>
              <a:t>S</a:t>
            </a:r>
            <a:r>
              <a:rPr lang="fr-FR" altLang="zh-CN" dirty="0">
                <a:latin typeface="Times New Roman" panose="02020603050405020304" pitchFamily="18" charset="0"/>
                <a:cs typeface="Times New Roman" panose="02020603050405020304" pitchFamily="18" charset="0"/>
              </a:rPr>
              <a:t>afety-</a:t>
            </a:r>
            <a:r>
              <a:rPr lang="fr-FR" altLang="zh-CN" u="sng" dirty="0">
                <a:latin typeface="Times New Roman" panose="02020603050405020304" pitchFamily="18" charset="0"/>
                <a:cs typeface="Times New Roman" panose="02020603050405020304" pitchFamily="18" charset="0"/>
              </a:rPr>
              <a:t>C</a:t>
            </a:r>
            <a:r>
              <a:rPr lang="fr-FR" altLang="zh-CN" dirty="0">
                <a:latin typeface="Times New Roman" panose="02020603050405020304" pitchFamily="18" charset="0"/>
                <a:cs typeface="Times New Roman" panose="02020603050405020304" pitchFamily="18" charset="0"/>
              </a:rPr>
              <a:t>onscious </a:t>
            </a:r>
            <a:r>
              <a:rPr lang="fr-FR" altLang="zh-CN" u="sng" dirty="0">
                <a:latin typeface="Times New Roman" panose="02020603050405020304" pitchFamily="18" charset="0"/>
                <a:cs typeface="Times New Roman" panose="02020603050405020304" pitchFamily="18" charset="0"/>
              </a:rPr>
              <a:t>A</a:t>
            </a:r>
            <a:r>
              <a:rPr lang="fr-FR" altLang="zh-CN" dirty="0">
                <a:latin typeface="Times New Roman" panose="02020603050405020304" pitchFamily="18" charset="0"/>
                <a:cs typeface="Times New Roman" panose="02020603050405020304" pitchFamily="18" charset="0"/>
              </a:rPr>
              <a:t>ctivatio</a:t>
            </a:r>
            <a:r>
              <a:rPr lang="fr-FR" altLang="zh-CN" u="sng" dirty="0">
                <a:latin typeface="Times New Roman" panose="02020603050405020304" pitchFamily="18" charset="0"/>
                <a:cs typeface="Times New Roman" panose="02020603050405020304" pitchFamily="18" charset="0"/>
              </a:rPr>
              <a:t>n</a:t>
            </a:r>
            <a:r>
              <a:rPr lang="fr-FR" altLang="zh-CN" dirty="0">
                <a:latin typeface="Times New Roman" panose="02020603050405020304" pitchFamily="18" charset="0"/>
                <a:cs typeface="Times New Roman" panose="02020603050405020304" pitchFamily="18" charset="0"/>
              </a:rPr>
              <a:t> </a:t>
            </a:r>
            <a:r>
              <a:rPr lang="fr-FR" altLang="zh-CN" u="sng" dirty="0">
                <a:latin typeface="Times New Roman" panose="02020603050405020304" pitchFamily="18" charset="0"/>
                <a:cs typeface="Times New Roman" panose="02020603050405020304" pitchFamily="18" charset="0"/>
              </a:rPr>
              <a:t>S</a:t>
            </a:r>
            <a:r>
              <a:rPr lang="fr-FR" altLang="zh-CN" dirty="0">
                <a:latin typeface="Times New Roman" panose="02020603050405020304" pitchFamily="18" charset="0"/>
                <a:cs typeface="Times New Roman" panose="02020603050405020304" pitchFamily="18" charset="0"/>
              </a:rPr>
              <a:t>teering (SCANS)</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5A9DCC1-A60F-4604-C6E9-002A6FEFC36A}"/>
              </a:ext>
            </a:extLst>
          </p:cNvPr>
          <p:cNvSpPr>
            <a:spLocks noGrp="1"/>
          </p:cNvSpPr>
          <p:nvPr>
            <p:ph type="sldNum" sz="quarter" idx="12"/>
          </p:nvPr>
        </p:nvSpPr>
        <p:spPr/>
        <p:txBody>
          <a:bodyPr/>
          <a:lstStyle/>
          <a:p>
            <a:fld id="{3ACD1EC8-6F57-41A7-99F1-FEDB2874BA2B}" type="slidenum">
              <a:rPr lang="zh-CN" altLang="en-US" smtClean="0"/>
              <a:t>9</a:t>
            </a:fld>
            <a:endParaRPr lang="zh-CN" altLang="en-US"/>
          </a:p>
        </p:txBody>
      </p:sp>
      <p:pic>
        <p:nvPicPr>
          <p:cNvPr id="9" name="图片 8">
            <a:extLst>
              <a:ext uri="{FF2B5EF4-FFF2-40B4-BE49-F238E27FC236}">
                <a16:creationId xmlns:a16="http://schemas.microsoft.com/office/drawing/2014/main" id="{9CA119A0-ECEE-2134-5F43-BD13897ABCFD}"/>
              </a:ext>
            </a:extLst>
          </p:cNvPr>
          <p:cNvPicPr>
            <a:picLocks noChangeAspect="1"/>
          </p:cNvPicPr>
          <p:nvPr/>
        </p:nvPicPr>
        <p:blipFill>
          <a:blip r:embed="rId3"/>
          <a:srcRect b="1074"/>
          <a:stretch/>
        </p:blipFill>
        <p:spPr>
          <a:xfrm>
            <a:off x="510884" y="851477"/>
            <a:ext cx="8200084" cy="5683891"/>
          </a:xfrm>
          <a:prstGeom prst="rect">
            <a:avLst/>
          </a:prstGeom>
        </p:spPr>
      </p:pic>
      <p:grpSp>
        <p:nvGrpSpPr>
          <p:cNvPr id="11" name="组合 10">
            <a:extLst>
              <a:ext uri="{FF2B5EF4-FFF2-40B4-BE49-F238E27FC236}">
                <a16:creationId xmlns:a16="http://schemas.microsoft.com/office/drawing/2014/main" id="{E7025C1A-F7FC-2A6E-80B1-6C86CCF2A973}"/>
              </a:ext>
            </a:extLst>
          </p:cNvPr>
          <p:cNvGrpSpPr/>
          <p:nvPr/>
        </p:nvGrpSpPr>
        <p:grpSpPr>
          <a:xfrm>
            <a:off x="9120828" y="5440487"/>
            <a:ext cx="512851" cy="521561"/>
            <a:chOff x="2755581" y="7634399"/>
            <a:chExt cx="512851" cy="521561"/>
          </a:xfrm>
        </p:grpSpPr>
        <p:pic>
          <p:nvPicPr>
            <p:cNvPr id="13" name="图形 12">
              <a:extLst>
                <a:ext uri="{FF2B5EF4-FFF2-40B4-BE49-F238E27FC236}">
                  <a16:creationId xmlns:a16="http://schemas.microsoft.com/office/drawing/2014/main" id="{D5BBC71D-D28D-DF8A-B9B1-3A51205811E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2409" t="51180"/>
            <a:stretch/>
          </p:blipFill>
          <p:spPr>
            <a:xfrm>
              <a:off x="2878961" y="7756428"/>
              <a:ext cx="389471" cy="399532"/>
            </a:xfrm>
            <a:prstGeom prst="rect">
              <a:avLst/>
            </a:prstGeom>
          </p:spPr>
        </p:pic>
        <p:sp>
          <p:nvSpPr>
            <p:cNvPr id="15" name="矩形 14">
              <a:extLst>
                <a:ext uri="{FF2B5EF4-FFF2-40B4-BE49-F238E27FC236}">
                  <a16:creationId xmlns:a16="http://schemas.microsoft.com/office/drawing/2014/main" id="{0F52DE81-79CE-BF9E-F0A7-3A38A7422839}"/>
                </a:ext>
              </a:extLst>
            </p:cNvPr>
            <p:cNvSpPr/>
            <p:nvPr/>
          </p:nvSpPr>
          <p:spPr>
            <a:xfrm>
              <a:off x="2755581" y="7654763"/>
              <a:ext cx="193169" cy="20333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16" name="矩形 15">
              <a:extLst>
                <a:ext uri="{FF2B5EF4-FFF2-40B4-BE49-F238E27FC236}">
                  <a16:creationId xmlns:a16="http://schemas.microsoft.com/office/drawing/2014/main" id="{F0FAEA0C-0D16-0E6C-D423-BA19F4FAEDFC}"/>
                </a:ext>
              </a:extLst>
            </p:cNvPr>
            <p:cNvSpPr/>
            <p:nvPr/>
          </p:nvSpPr>
          <p:spPr>
            <a:xfrm>
              <a:off x="2792112" y="7634399"/>
              <a:ext cx="193169" cy="20333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grpSp>
      <p:grpSp>
        <p:nvGrpSpPr>
          <p:cNvPr id="18" name="组合 17">
            <a:extLst>
              <a:ext uri="{FF2B5EF4-FFF2-40B4-BE49-F238E27FC236}">
                <a16:creationId xmlns:a16="http://schemas.microsoft.com/office/drawing/2014/main" id="{3563B32D-80DF-A780-2876-3DAFC93F2816}"/>
              </a:ext>
            </a:extLst>
          </p:cNvPr>
          <p:cNvGrpSpPr/>
          <p:nvPr/>
        </p:nvGrpSpPr>
        <p:grpSpPr>
          <a:xfrm>
            <a:off x="9847237" y="5402361"/>
            <a:ext cx="527620" cy="523639"/>
            <a:chOff x="3683520" y="7265733"/>
            <a:chExt cx="478029" cy="479565"/>
          </a:xfrm>
        </p:grpSpPr>
        <p:pic>
          <p:nvPicPr>
            <p:cNvPr id="20" name="图形 19">
              <a:extLst>
                <a:ext uri="{FF2B5EF4-FFF2-40B4-BE49-F238E27FC236}">
                  <a16:creationId xmlns:a16="http://schemas.microsoft.com/office/drawing/2014/main" id="{E5A28E34-5B2B-BC6F-963D-5EC18674299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848" t="48824"/>
            <a:stretch/>
          </p:blipFill>
          <p:spPr>
            <a:xfrm>
              <a:off x="3801409" y="7370326"/>
              <a:ext cx="360140" cy="374972"/>
            </a:xfrm>
            <a:prstGeom prst="rect">
              <a:avLst/>
            </a:prstGeom>
          </p:spPr>
        </p:pic>
        <p:sp>
          <p:nvSpPr>
            <p:cNvPr id="21" name="矩形 20">
              <a:extLst>
                <a:ext uri="{FF2B5EF4-FFF2-40B4-BE49-F238E27FC236}">
                  <a16:creationId xmlns:a16="http://schemas.microsoft.com/office/drawing/2014/main" id="{A4124156-3E44-CB1F-1A03-B359C5509F4C}"/>
                </a:ext>
              </a:extLst>
            </p:cNvPr>
            <p:cNvSpPr/>
            <p:nvPr/>
          </p:nvSpPr>
          <p:spPr>
            <a:xfrm>
              <a:off x="3683520" y="7319697"/>
              <a:ext cx="193169" cy="18437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sp>
          <p:nvSpPr>
            <p:cNvPr id="23" name="矩形 22">
              <a:extLst>
                <a:ext uri="{FF2B5EF4-FFF2-40B4-BE49-F238E27FC236}">
                  <a16:creationId xmlns:a16="http://schemas.microsoft.com/office/drawing/2014/main" id="{AF263712-27AF-259B-2D7A-B333FB9EC192}"/>
                </a:ext>
              </a:extLst>
            </p:cNvPr>
            <p:cNvSpPr/>
            <p:nvPr/>
          </p:nvSpPr>
          <p:spPr>
            <a:xfrm>
              <a:off x="3730428" y="7265733"/>
              <a:ext cx="193169" cy="18437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p>
          </p:txBody>
        </p:sp>
      </p:grpSp>
      <p:grpSp>
        <p:nvGrpSpPr>
          <p:cNvPr id="25" name="组合 24">
            <a:extLst>
              <a:ext uri="{FF2B5EF4-FFF2-40B4-BE49-F238E27FC236}">
                <a16:creationId xmlns:a16="http://schemas.microsoft.com/office/drawing/2014/main" id="{CFE86498-6688-9ABB-8719-296B39A176B0}"/>
              </a:ext>
            </a:extLst>
          </p:cNvPr>
          <p:cNvGrpSpPr/>
          <p:nvPr/>
        </p:nvGrpSpPr>
        <p:grpSpPr>
          <a:xfrm rot="5400000">
            <a:off x="7919054" y="2780396"/>
            <a:ext cx="3669934" cy="1035907"/>
            <a:chOff x="4396675" y="4638668"/>
            <a:chExt cx="5974810" cy="2018104"/>
          </a:xfrm>
        </p:grpSpPr>
        <p:sp>
          <p:nvSpPr>
            <p:cNvPr id="26" name="矩形: 圆角 25">
              <a:extLst>
                <a:ext uri="{FF2B5EF4-FFF2-40B4-BE49-F238E27FC236}">
                  <a16:creationId xmlns:a16="http://schemas.microsoft.com/office/drawing/2014/main" id="{E62D38CA-C5D2-300E-4CE5-8DB50FE6D602}"/>
                </a:ext>
              </a:extLst>
            </p:cNvPr>
            <p:cNvSpPr/>
            <p:nvPr/>
          </p:nvSpPr>
          <p:spPr>
            <a:xfrm>
              <a:off x="4396675" y="4638668"/>
              <a:ext cx="5974810" cy="2018104"/>
            </a:xfrm>
            <a:prstGeom prst="roundRect">
              <a:avLst>
                <a:gd name="adj" fmla="val 2645"/>
              </a:avLst>
            </a:prstGeom>
            <a:ln w="28575">
              <a:solidFill>
                <a:schemeClr val="bg1">
                  <a:lumMod val="85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999" dirty="0"/>
            </a:p>
          </p:txBody>
        </p:sp>
        <p:sp>
          <p:nvSpPr>
            <p:cNvPr id="27" name="矩形: 圆角 26">
              <a:extLst>
                <a:ext uri="{FF2B5EF4-FFF2-40B4-BE49-F238E27FC236}">
                  <a16:creationId xmlns:a16="http://schemas.microsoft.com/office/drawing/2014/main" id="{487DAE69-8004-61AC-EE1F-78A2D1138431}"/>
                </a:ext>
              </a:extLst>
            </p:cNvPr>
            <p:cNvSpPr/>
            <p:nvPr/>
          </p:nvSpPr>
          <p:spPr>
            <a:xfrm rot="16200000">
              <a:off x="4265325" y="5168720"/>
              <a:ext cx="1760439" cy="995324"/>
            </a:xfrm>
            <a:prstGeom prst="roundRect">
              <a:avLst/>
            </a:prstGeom>
            <a:solidFill>
              <a:srgbClr val="FFDDDD"/>
            </a:solidFill>
            <a:ln w="19050">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Embedding</a:t>
              </a:r>
              <a:endParaRPr lang="zh-CN" altLang="en-US" sz="1999" b="1" dirty="0">
                <a:latin typeface="Times New Roman" panose="02020603050405020304" pitchFamily="18" charset="0"/>
                <a:cs typeface="Times New Roman" panose="02020603050405020304" pitchFamily="18" charset="0"/>
              </a:endParaRPr>
            </a:p>
          </p:txBody>
        </p:sp>
        <p:grpSp>
          <p:nvGrpSpPr>
            <p:cNvPr id="28" name="组合 27">
              <a:extLst>
                <a:ext uri="{FF2B5EF4-FFF2-40B4-BE49-F238E27FC236}">
                  <a16:creationId xmlns:a16="http://schemas.microsoft.com/office/drawing/2014/main" id="{E1C6165E-26A2-58EC-C06B-E9074FE000F2}"/>
                </a:ext>
              </a:extLst>
            </p:cNvPr>
            <p:cNvGrpSpPr/>
            <p:nvPr/>
          </p:nvGrpSpPr>
          <p:grpSpPr>
            <a:xfrm>
              <a:off x="5926557" y="4786160"/>
              <a:ext cx="995325" cy="1760440"/>
              <a:chOff x="3740227" y="1271237"/>
              <a:chExt cx="995325" cy="1760440"/>
            </a:xfrm>
          </p:grpSpPr>
          <p:sp>
            <p:nvSpPr>
              <p:cNvPr id="41" name="矩形: 圆角 40">
                <a:extLst>
                  <a:ext uri="{FF2B5EF4-FFF2-40B4-BE49-F238E27FC236}">
                    <a16:creationId xmlns:a16="http://schemas.microsoft.com/office/drawing/2014/main" id="{E0017B26-5DC8-599D-3929-AF1D7A5D8D00}"/>
                  </a:ext>
                </a:extLst>
              </p:cNvPr>
              <p:cNvSpPr/>
              <p:nvPr/>
            </p:nvSpPr>
            <p:spPr>
              <a:xfrm>
                <a:off x="3740227" y="1271237"/>
                <a:ext cx="995325" cy="1760440"/>
              </a:xfrm>
              <a:prstGeom prst="roundRect">
                <a:avLst>
                  <a:gd name="adj" fmla="val 5097"/>
                </a:avLst>
              </a:prstGeom>
              <a:solidFill>
                <a:schemeClr val="bg1">
                  <a:lumMod val="95000"/>
                </a:schemeClr>
              </a:solidFill>
              <a:ln w="19050">
                <a:solidFill>
                  <a:schemeClr val="bg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999"/>
              </a:p>
            </p:txBody>
          </p:sp>
          <p:sp>
            <p:nvSpPr>
              <p:cNvPr id="42" name="矩形: 圆角 41">
                <a:extLst>
                  <a:ext uri="{FF2B5EF4-FFF2-40B4-BE49-F238E27FC236}">
                    <a16:creationId xmlns:a16="http://schemas.microsoft.com/office/drawing/2014/main" id="{C1A98D8B-0887-B65B-2FE5-06C3140E54E0}"/>
                  </a:ext>
                </a:extLst>
              </p:cNvPr>
              <p:cNvSpPr/>
              <p:nvPr/>
            </p:nvSpPr>
            <p:spPr>
              <a:xfrm rot="16200000">
                <a:off x="3709923" y="1951157"/>
                <a:ext cx="1452240" cy="402043"/>
              </a:xfrm>
              <a:prstGeom prst="roundRect">
                <a:avLst/>
              </a:prstGeom>
              <a:solidFill>
                <a:srgbClr val="DFEBF7"/>
              </a:solidFill>
              <a:ln w="19050">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FFN</a:t>
                </a:r>
                <a:endParaRPr lang="zh-CN" altLang="en-US" sz="1999" b="1" dirty="0">
                  <a:latin typeface="Times New Roman" panose="02020603050405020304" pitchFamily="18" charset="0"/>
                  <a:cs typeface="Times New Roman" panose="02020603050405020304" pitchFamily="18" charset="0"/>
                </a:endParaRPr>
              </a:p>
            </p:txBody>
          </p:sp>
          <p:sp>
            <p:nvSpPr>
              <p:cNvPr id="43" name="矩形: 圆角 42">
                <a:extLst>
                  <a:ext uri="{FF2B5EF4-FFF2-40B4-BE49-F238E27FC236}">
                    <a16:creationId xmlns:a16="http://schemas.microsoft.com/office/drawing/2014/main" id="{3D9DC669-D044-3A06-DDBC-FAFB1F7C8184}"/>
                  </a:ext>
                </a:extLst>
              </p:cNvPr>
              <p:cNvSpPr/>
              <p:nvPr/>
            </p:nvSpPr>
            <p:spPr>
              <a:xfrm rot="16200000">
                <a:off x="3305399" y="1944938"/>
                <a:ext cx="1439797" cy="402040"/>
              </a:xfrm>
              <a:prstGeom prst="roundRect">
                <a:avLst/>
              </a:prstGeom>
              <a:solidFill>
                <a:schemeClr val="accent4">
                  <a:lumMod val="20000"/>
                  <a:lumOff val="80000"/>
                </a:schemeClr>
              </a:solidFill>
              <a:ln w="19050">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Attn</a:t>
                </a:r>
              </a:p>
            </p:txBody>
          </p:sp>
        </p:grpSp>
        <p:cxnSp>
          <p:nvCxnSpPr>
            <p:cNvPr id="29" name="直接箭头连接符 28">
              <a:extLst>
                <a:ext uri="{FF2B5EF4-FFF2-40B4-BE49-F238E27FC236}">
                  <a16:creationId xmlns:a16="http://schemas.microsoft.com/office/drawing/2014/main" id="{E9900F7D-DC2C-4945-D0BB-B034CC7D4080}"/>
                </a:ext>
              </a:extLst>
            </p:cNvPr>
            <p:cNvCxnSpPr>
              <a:cxnSpLocks/>
              <a:stCxn id="27" idx="2"/>
              <a:endCxn id="43" idx="0"/>
            </p:cNvCxnSpPr>
            <p:nvPr/>
          </p:nvCxnSpPr>
          <p:spPr>
            <a:xfrm flipV="1">
              <a:off x="5643207" y="5660883"/>
              <a:ext cx="367403" cy="54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30" name="组合 29">
              <a:extLst>
                <a:ext uri="{FF2B5EF4-FFF2-40B4-BE49-F238E27FC236}">
                  <a16:creationId xmlns:a16="http://schemas.microsoft.com/office/drawing/2014/main" id="{142D3550-F83D-7227-E9D1-B8AFC5FEF417}"/>
                </a:ext>
              </a:extLst>
            </p:cNvPr>
            <p:cNvGrpSpPr/>
            <p:nvPr/>
          </p:nvGrpSpPr>
          <p:grpSpPr>
            <a:xfrm>
              <a:off x="7225692" y="4786160"/>
              <a:ext cx="995325" cy="1760440"/>
              <a:chOff x="3740227" y="1271237"/>
              <a:chExt cx="995325" cy="1760440"/>
            </a:xfrm>
          </p:grpSpPr>
          <p:sp>
            <p:nvSpPr>
              <p:cNvPr id="38" name="矩形: 圆角 37">
                <a:extLst>
                  <a:ext uri="{FF2B5EF4-FFF2-40B4-BE49-F238E27FC236}">
                    <a16:creationId xmlns:a16="http://schemas.microsoft.com/office/drawing/2014/main" id="{839EF289-9CA9-C573-E447-D0D0B1DC6649}"/>
                  </a:ext>
                </a:extLst>
              </p:cNvPr>
              <p:cNvSpPr/>
              <p:nvPr/>
            </p:nvSpPr>
            <p:spPr>
              <a:xfrm>
                <a:off x="3740227" y="1271237"/>
                <a:ext cx="995325" cy="1760440"/>
              </a:xfrm>
              <a:prstGeom prst="roundRect">
                <a:avLst>
                  <a:gd name="adj" fmla="val 5097"/>
                </a:avLst>
              </a:prstGeom>
              <a:solidFill>
                <a:schemeClr val="bg1">
                  <a:lumMod val="95000"/>
                </a:schemeClr>
              </a:solidFill>
              <a:ln w="19050">
                <a:solidFill>
                  <a:schemeClr val="bg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999"/>
              </a:p>
            </p:txBody>
          </p:sp>
          <p:sp>
            <p:nvSpPr>
              <p:cNvPr id="39" name="矩形: 圆角 38">
                <a:extLst>
                  <a:ext uri="{FF2B5EF4-FFF2-40B4-BE49-F238E27FC236}">
                    <a16:creationId xmlns:a16="http://schemas.microsoft.com/office/drawing/2014/main" id="{C83BE14B-BD42-7EA5-244A-18DCE19FBD33}"/>
                  </a:ext>
                </a:extLst>
              </p:cNvPr>
              <p:cNvSpPr/>
              <p:nvPr/>
            </p:nvSpPr>
            <p:spPr>
              <a:xfrm rot="16200000">
                <a:off x="3709923" y="1951157"/>
                <a:ext cx="1452240" cy="402043"/>
              </a:xfrm>
              <a:prstGeom prst="roundRect">
                <a:avLst/>
              </a:prstGeom>
              <a:solidFill>
                <a:srgbClr val="DFEBF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FFN</a:t>
                </a:r>
                <a:endParaRPr lang="zh-CN" altLang="en-US" sz="1999" b="1" dirty="0">
                  <a:latin typeface="Times New Roman" panose="02020603050405020304" pitchFamily="18" charset="0"/>
                  <a:cs typeface="Times New Roman" panose="02020603050405020304" pitchFamily="18" charset="0"/>
                </a:endParaRPr>
              </a:p>
            </p:txBody>
          </p:sp>
          <p:sp>
            <p:nvSpPr>
              <p:cNvPr id="40" name="矩形: 圆角 39">
                <a:extLst>
                  <a:ext uri="{FF2B5EF4-FFF2-40B4-BE49-F238E27FC236}">
                    <a16:creationId xmlns:a16="http://schemas.microsoft.com/office/drawing/2014/main" id="{ADAA9950-7722-6000-7E7F-424303A62FF0}"/>
                  </a:ext>
                </a:extLst>
              </p:cNvPr>
              <p:cNvSpPr/>
              <p:nvPr/>
            </p:nvSpPr>
            <p:spPr>
              <a:xfrm rot="16200000">
                <a:off x="3305399" y="1944938"/>
                <a:ext cx="1439797" cy="402040"/>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Attn</a:t>
                </a:r>
              </a:p>
            </p:txBody>
          </p:sp>
        </p:grpSp>
        <p:grpSp>
          <p:nvGrpSpPr>
            <p:cNvPr id="31" name="组合 30">
              <a:extLst>
                <a:ext uri="{FF2B5EF4-FFF2-40B4-BE49-F238E27FC236}">
                  <a16:creationId xmlns:a16="http://schemas.microsoft.com/office/drawing/2014/main" id="{306911A6-BBCD-7024-3929-102D896E8C34}"/>
                </a:ext>
              </a:extLst>
            </p:cNvPr>
            <p:cNvGrpSpPr/>
            <p:nvPr/>
          </p:nvGrpSpPr>
          <p:grpSpPr>
            <a:xfrm>
              <a:off x="9212452" y="4787100"/>
              <a:ext cx="995325" cy="1760440"/>
              <a:chOff x="3740227" y="1271237"/>
              <a:chExt cx="995325" cy="1760440"/>
            </a:xfrm>
          </p:grpSpPr>
          <p:sp>
            <p:nvSpPr>
              <p:cNvPr id="35" name="矩形: 圆角 34">
                <a:extLst>
                  <a:ext uri="{FF2B5EF4-FFF2-40B4-BE49-F238E27FC236}">
                    <a16:creationId xmlns:a16="http://schemas.microsoft.com/office/drawing/2014/main" id="{9DBC42D8-EDB7-BC4B-B5F2-63799908FE71}"/>
                  </a:ext>
                </a:extLst>
              </p:cNvPr>
              <p:cNvSpPr/>
              <p:nvPr/>
            </p:nvSpPr>
            <p:spPr>
              <a:xfrm>
                <a:off x="3740227" y="1271237"/>
                <a:ext cx="995325" cy="1760440"/>
              </a:xfrm>
              <a:prstGeom prst="roundRect">
                <a:avLst>
                  <a:gd name="adj" fmla="val 5097"/>
                </a:avLst>
              </a:prstGeom>
              <a:solidFill>
                <a:schemeClr val="bg1">
                  <a:lumMod val="95000"/>
                </a:schemeClr>
              </a:solidFill>
              <a:ln w="19050">
                <a:solidFill>
                  <a:schemeClr val="bg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999"/>
              </a:p>
            </p:txBody>
          </p:sp>
          <p:sp>
            <p:nvSpPr>
              <p:cNvPr id="36" name="矩形: 圆角 35">
                <a:extLst>
                  <a:ext uri="{FF2B5EF4-FFF2-40B4-BE49-F238E27FC236}">
                    <a16:creationId xmlns:a16="http://schemas.microsoft.com/office/drawing/2014/main" id="{B8D067A2-1D73-98AC-A602-E7DB61C63572}"/>
                  </a:ext>
                </a:extLst>
              </p:cNvPr>
              <p:cNvSpPr/>
              <p:nvPr/>
            </p:nvSpPr>
            <p:spPr>
              <a:xfrm rot="16200000">
                <a:off x="3709923" y="1951157"/>
                <a:ext cx="1452240" cy="402043"/>
              </a:xfrm>
              <a:prstGeom prst="roundRect">
                <a:avLst/>
              </a:prstGeom>
              <a:solidFill>
                <a:srgbClr val="DFEBF7"/>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FFN</a:t>
                </a:r>
                <a:endParaRPr lang="zh-CN" altLang="en-US" sz="1999" b="1" dirty="0">
                  <a:latin typeface="Times New Roman" panose="02020603050405020304" pitchFamily="18" charset="0"/>
                  <a:cs typeface="Times New Roman" panose="02020603050405020304" pitchFamily="18" charset="0"/>
                </a:endParaRPr>
              </a:p>
            </p:txBody>
          </p:sp>
          <p:sp>
            <p:nvSpPr>
              <p:cNvPr id="37" name="矩形: 圆角 36">
                <a:extLst>
                  <a:ext uri="{FF2B5EF4-FFF2-40B4-BE49-F238E27FC236}">
                    <a16:creationId xmlns:a16="http://schemas.microsoft.com/office/drawing/2014/main" id="{78000153-7F49-ECA0-0A77-06023B5EC7FA}"/>
                  </a:ext>
                </a:extLst>
              </p:cNvPr>
              <p:cNvSpPr/>
              <p:nvPr/>
            </p:nvSpPr>
            <p:spPr>
              <a:xfrm rot="16200000">
                <a:off x="3305399" y="1944938"/>
                <a:ext cx="1439797" cy="402040"/>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1999" b="1" dirty="0">
                    <a:latin typeface="Times New Roman" panose="02020603050405020304" pitchFamily="18" charset="0"/>
                    <a:cs typeface="Times New Roman" panose="02020603050405020304" pitchFamily="18" charset="0"/>
                  </a:rPr>
                  <a:t>Attn</a:t>
                </a:r>
              </a:p>
            </p:txBody>
          </p:sp>
        </p:grpSp>
        <p:cxnSp>
          <p:nvCxnSpPr>
            <p:cNvPr id="32" name="直接箭头连接符 31">
              <a:extLst>
                <a:ext uri="{FF2B5EF4-FFF2-40B4-BE49-F238E27FC236}">
                  <a16:creationId xmlns:a16="http://schemas.microsoft.com/office/drawing/2014/main" id="{E273C42E-68A6-BAC6-0F74-A22A41F93B15}"/>
                </a:ext>
              </a:extLst>
            </p:cNvPr>
            <p:cNvCxnSpPr>
              <a:cxnSpLocks/>
              <a:stCxn id="41" idx="3"/>
              <a:endCxn id="40" idx="0"/>
            </p:cNvCxnSpPr>
            <p:nvPr/>
          </p:nvCxnSpPr>
          <p:spPr>
            <a:xfrm flipV="1">
              <a:off x="6921882" y="5660881"/>
              <a:ext cx="387861" cy="54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直接箭头连接符 32">
              <a:extLst>
                <a:ext uri="{FF2B5EF4-FFF2-40B4-BE49-F238E27FC236}">
                  <a16:creationId xmlns:a16="http://schemas.microsoft.com/office/drawing/2014/main" id="{7617B46C-7506-9D7D-563B-3258A50A049C}"/>
                </a:ext>
              </a:extLst>
            </p:cNvPr>
            <p:cNvCxnSpPr>
              <a:cxnSpLocks/>
              <a:stCxn id="39" idx="2"/>
              <a:endCxn id="37" idx="0"/>
            </p:cNvCxnSpPr>
            <p:nvPr/>
          </p:nvCxnSpPr>
          <p:spPr>
            <a:xfrm flipV="1">
              <a:off x="8122530" y="5661821"/>
              <a:ext cx="1173973" cy="528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499B2612-B845-E258-704E-6FB6E59173D9}"/>
                </a:ext>
              </a:extLst>
            </p:cNvPr>
            <p:cNvSpPr txBox="1"/>
            <p:nvPr/>
          </p:nvSpPr>
          <p:spPr>
            <a:xfrm>
              <a:off x="8189118" y="4968856"/>
              <a:ext cx="1254225" cy="779224"/>
            </a:xfrm>
            <a:prstGeom prst="rect">
              <a:avLst/>
            </a:prstGeom>
            <a:noFill/>
          </p:spPr>
          <p:txBody>
            <a:bodyPr wrap="square" rtlCol="0">
              <a:spAutoFit/>
            </a:bodyPr>
            <a:lstStyle/>
            <a:p>
              <a:r>
                <a:rPr lang="en-US" altLang="zh-CN" sz="1999" b="1" dirty="0">
                  <a:latin typeface="Times New Roman" panose="02020603050405020304" pitchFamily="18" charset="0"/>
                  <a:cs typeface="Times New Roman" panose="02020603050405020304" pitchFamily="18" charset="0"/>
                </a:rPr>
                <a:t>… …</a:t>
              </a:r>
              <a:endParaRPr lang="zh-CN" altLang="en-US" sz="1999" b="1" dirty="0">
                <a:latin typeface="Times New Roman" panose="02020603050405020304" pitchFamily="18" charset="0"/>
                <a:cs typeface="Times New Roman" panose="02020603050405020304" pitchFamily="18" charset="0"/>
              </a:endParaRPr>
            </a:p>
          </p:txBody>
        </p:sp>
      </p:grpSp>
      <p:sp>
        <p:nvSpPr>
          <p:cNvPr id="44" name="文本框 43">
            <a:extLst>
              <a:ext uri="{FF2B5EF4-FFF2-40B4-BE49-F238E27FC236}">
                <a16:creationId xmlns:a16="http://schemas.microsoft.com/office/drawing/2014/main" id="{8A29B16A-EF29-5C81-0A65-5F1CAD70DFBA}"/>
              </a:ext>
            </a:extLst>
          </p:cNvPr>
          <p:cNvSpPr txBox="1"/>
          <p:nvPr/>
        </p:nvSpPr>
        <p:spPr>
          <a:xfrm>
            <a:off x="7660812" y="5606915"/>
            <a:ext cx="1702229" cy="707630"/>
          </a:xfrm>
          <a:prstGeom prst="rect">
            <a:avLst/>
          </a:prstGeom>
          <a:noFill/>
        </p:spPr>
        <p:txBody>
          <a:bodyPr wrap="square">
            <a:spAutoFit/>
          </a:bodyPr>
          <a:lstStyle/>
          <a:p>
            <a:pPr algn="ctr"/>
            <a:r>
              <a:rPr lang="en-US" altLang="zh-CN" sz="1999" dirty="0">
                <a:latin typeface="Britannic Bold" panose="020B0903060703020204" pitchFamily="34" charset="0"/>
              </a:rPr>
              <a:t>adequate </a:t>
            </a:r>
          </a:p>
          <a:p>
            <a:pPr algn="ctr">
              <a:spcAft>
                <a:spcPts val="599"/>
              </a:spcAft>
            </a:pPr>
            <a:r>
              <a:rPr lang="en-US" altLang="zh-CN" sz="1999" dirty="0">
                <a:latin typeface="Britannic Bold" panose="020B0903060703020204" pitchFamily="34" charset="0"/>
              </a:rPr>
              <a:t>safety</a:t>
            </a:r>
          </a:p>
        </p:txBody>
      </p:sp>
      <p:pic>
        <p:nvPicPr>
          <p:cNvPr id="45" name="图形 44">
            <a:extLst>
              <a:ext uri="{FF2B5EF4-FFF2-40B4-BE49-F238E27FC236}">
                <a16:creationId xmlns:a16="http://schemas.microsoft.com/office/drawing/2014/main" id="{9F5593B8-15B4-05E1-ABE4-C2D94831B8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29164" y="5784920"/>
            <a:ext cx="710437" cy="710437"/>
          </a:xfrm>
          <a:prstGeom prst="rect">
            <a:avLst/>
          </a:prstGeom>
        </p:spPr>
      </p:pic>
      <p:pic>
        <p:nvPicPr>
          <p:cNvPr id="47" name="图形 46">
            <a:extLst>
              <a:ext uri="{FF2B5EF4-FFF2-40B4-BE49-F238E27FC236}">
                <a16:creationId xmlns:a16="http://schemas.microsoft.com/office/drawing/2014/main" id="{76EAC81B-9D3F-F1F3-1233-6F019790B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1956" y="5930966"/>
            <a:ext cx="557824" cy="557824"/>
          </a:xfrm>
          <a:prstGeom prst="rect">
            <a:avLst/>
          </a:prstGeom>
        </p:spPr>
      </p:pic>
      <p:pic>
        <p:nvPicPr>
          <p:cNvPr id="48" name="图形 47">
            <a:extLst>
              <a:ext uri="{FF2B5EF4-FFF2-40B4-BE49-F238E27FC236}">
                <a16:creationId xmlns:a16="http://schemas.microsoft.com/office/drawing/2014/main" id="{1583F8B8-2CF9-D920-DD2F-5A19ADF245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05059" y="841643"/>
            <a:ext cx="478766" cy="478766"/>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188E6510-AB89-B77F-1C04-5622971445A2}"/>
                  </a:ext>
                </a:extLst>
              </p:cNvPr>
              <p:cNvSpPr txBox="1"/>
              <p:nvPr/>
            </p:nvSpPr>
            <p:spPr>
              <a:xfrm>
                <a:off x="9821731" y="837658"/>
                <a:ext cx="1132061" cy="399981"/>
              </a:xfrm>
              <a:prstGeom prst="rect">
                <a:avLst/>
              </a:prstGeom>
              <a:noFill/>
            </p:spPr>
            <p:txBody>
              <a:bodyPr wrap="square">
                <a:spAutoFit/>
              </a:bodyPr>
              <a:lstStyle/>
              <a:p>
                <a:pPr algn="ctr"/>
                <a:r>
                  <a:rPr lang="en-US" altLang="zh-CN" sz="1999" b="1" dirty="0">
                    <a:latin typeface="Times New Roman" panose="02020603050405020304" pitchFamily="18" charset="0"/>
                    <a:cs typeface="Times New Roman" panose="02020603050405020304" pitchFamily="18" charset="0"/>
                  </a:rPr>
                  <a:t>query </a:t>
                </a:r>
                <a14:m>
                  <m:oMath xmlns:m="http://schemas.openxmlformats.org/officeDocument/2006/math">
                    <m:r>
                      <a:rPr lang="en-US" altLang="zh-CN" sz="1999" b="1" i="1" dirty="0">
                        <a:latin typeface="Cambria Math" panose="02040503050406030204" pitchFamily="18" charset="0"/>
                        <a:cs typeface="Times New Roman" panose="02020603050405020304" pitchFamily="18" charset="0"/>
                      </a:rPr>
                      <m:t>𝒒</m:t>
                    </m:r>
                  </m:oMath>
                </a14:m>
                <a:endParaRPr lang="zh-CN" altLang="en-US" sz="1999" dirty="0"/>
              </a:p>
            </p:txBody>
          </p:sp>
        </mc:Choice>
        <mc:Fallback xmlns="">
          <p:sp>
            <p:nvSpPr>
              <p:cNvPr id="49" name="文本框 48">
                <a:extLst>
                  <a:ext uri="{FF2B5EF4-FFF2-40B4-BE49-F238E27FC236}">
                    <a16:creationId xmlns:a16="http://schemas.microsoft.com/office/drawing/2014/main" id="{188E6510-AB89-B77F-1C04-5622971445A2}"/>
                  </a:ext>
                </a:extLst>
              </p:cNvPr>
              <p:cNvSpPr txBox="1">
                <a:spLocks noRot="1" noChangeAspect="1" noMove="1" noResize="1" noEditPoints="1" noAdjustHandles="1" noChangeArrowheads="1" noChangeShapeType="1" noTextEdit="1"/>
              </p:cNvSpPr>
              <p:nvPr/>
            </p:nvSpPr>
            <p:spPr>
              <a:xfrm>
                <a:off x="9821731" y="837658"/>
                <a:ext cx="1132061" cy="399981"/>
              </a:xfrm>
              <a:prstGeom prst="rect">
                <a:avLst/>
              </a:prstGeom>
              <a:blipFill>
                <a:blip r:embed="rId14"/>
                <a:stretch>
                  <a:fillRect l="-1613" t="-7576" b="-25758"/>
                </a:stretch>
              </a:blipFill>
            </p:spPr>
            <p:txBody>
              <a:bodyPr/>
              <a:lstStyle/>
              <a:p>
                <a:r>
                  <a:rPr lang="zh-CN" altLang="en-US">
                    <a:noFill/>
                  </a:rPr>
                  <a:t> </a:t>
                </a:r>
              </a:p>
            </p:txBody>
          </p:sp>
        </mc:Fallback>
      </mc:AlternateContent>
      <p:cxnSp>
        <p:nvCxnSpPr>
          <p:cNvPr id="50" name="直接箭头连接符 49">
            <a:extLst>
              <a:ext uri="{FF2B5EF4-FFF2-40B4-BE49-F238E27FC236}">
                <a16:creationId xmlns:a16="http://schemas.microsoft.com/office/drawing/2014/main" id="{8991205B-E334-2300-5293-8587C0558137}"/>
              </a:ext>
            </a:extLst>
          </p:cNvPr>
          <p:cNvCxnSpPr>
            <a:cxnSpLocks/>
          </p:cNvCxnSpPr>
          <p:nvPr/>
        </p:nvCxnSpPr>
        <p:spPr>
          <a:xfrm>
            <a:off x="9744442" y="1329836"/>
            <a:ext cx="0" cy="2972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1" name="右大括号 50">
            <a:extLst>
              <a:ext uri="{FF2B5EF4-FFF2-40B4-BE49-F238E27FC236}">
                <a16:creationId xmlns:a16="http://schemas.microsoft.com/office/drawing/2014/main" id="{1BCD24EF-B37A-1A0A-9B6C-1330ADCBF4C7}"/>
              </a:ext>
            </a:extLst>
          </p:cNvPr>
          <p:cNvSpPr/>
          <p:nvPr/>
        </p:nvSpPr>
        <p:spPr>
          <a:xfrm rot="16200000">
            <a:off x="9645759" y="4966343"/>
            <a:ext cx="208757" cy="858233"/>
          </a:xfrm>
          <a:prstGeom prst="rightBrace">
            <a:avLst>
              <a:gd name="adj1" fmla="val 34845"/>
              <a:gd name="adj2" fmla="val 4927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64EE0D8D-A511-58D6-E97E-8FC4E4DFED02}"/>
                  </a:ext>
                </a:extLst>
              </p:cNvPr>
              <p:cNvSpPr txBox="1"/>
              <p:nvPr/>
            </p:nvSpPr>
            <p:spPr>
              <a:xfrm>
                <a:off x="10362946" y="3845441"/>
                <a:ext cx="1400290" cy="4182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1" i="1" dirty="0">
                          <a:latin typeface="Cambria Math" panose="02040503050406030204" pitchFamily="18" charset="0"/>
                          <a:cs typeface="Times New Roman" panose="02020603050405020304" pitchFamily="18" charset="0"/>
                        </a:rPr>
                        <m:t>𝝈</m:t>
                      </m:r>
                      <m:d>
                        <m:dPr>
                          <m:ctrlPr>
                            <a:rPr lang="en-US" altLang="zh-CN" b="1" i="1" dirty="0">
                              <a:latin typeface="Cambria Math" panose="02040503050406030204" pitchFamily="18" charset="0"/>
                              <a:cs typeface="Times New Roman" panose="02020603050405020304" pitchFamily="18" charset="0"/>
                            </a:rPr>
                          </m:ctrlPr>
                        </m:dPr>
                        <m:e>
                          <m:r>
                            <a:rPr lang="en-US" altLang="zh-CN" b="1" i="1" dirty="0">
                              <a:latin typeface="Cambria Math" panose="02040503050406030204" pitchFamily="18" charset="0"/>
                              <a:cs typeface="Times New Roman" panose="02020603050405020304" pitchFamily="18" charset="0"/>
                            </a:rPr>
                            <m:t>𝒒</m:t>
                          </m:r>
                        </m:e>
                      </m:d>
                      <m:r>
                        <a:rPr lang="en-US" altLang="zh-CN" b="1" i="1" dirty="0">
                          <a:latin typeface="Cambria Math" panose="02040503050406030204" pitchFamily="18" charset="0"/>
                          <a:ea typeface="Cambria Math" panose="02040503050406030204" pitchFamily="18" charset="0"/>
                          <a:cs typeface="Times New Roman" panose="02020603050405020304" pitchFamily="18" charset="0"/>
                        </a:rPr>
                        <m:t>∙</m:t>
                      </m:r>
                      <m:r>
                        <a:rPr lang="zh-CN" altLang="en-US" b="1" i="1" dirty="0">
                          <a:latin typeface="Cambria Math" panose="02040503050406030204" pitchFamily="18" charset="0"/>
                          <a:ea typeface="Cambria Math" panose="02040503050406030204" pitchFamily="18" charset="0"/>
                          <a:cs typeface="Times New Roman" panose="02020603050405020304" pitchFamily="18" charset="0"/>
                        </a:rPr>
                        <m:t>𝜶</m:t>
                      </m:r>
                      <m:r>
                        <a:rPr lang="zh-CN" altLang="en-US" b="1" i="1" dirty="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altLang="zh-CN" b="1" i="1">
                              <a:latin typeface="Cambria Math" panose="02040503050406030204" pitchFamily="18" charset="0"/>
                            </a:rPr>
                          </m:ctrlPr>
                        </m:sSubSupPr>
                        <m:e>
                          <m:r>
                            <m:rPr>
                              <m:sty m:val="p"/>
                            </m:rPr>
                            <a:rPr lang="en-US" altLang="zh-CN" b="1" i="1">
                              <a:latin typeface="Cambria Math" panose="02040503050406030204" pitchFamily="18" charset="0"/>
                              <a:cs typeface="Times New Roman" panose="02020603050405020304" pitchFamily="18" charset="0"/>
                            </a:rPr>
                            <m:t>v</m:t>
                          </m:r>
                        </m:e>
                        <m:sub>
                          <m:r>
                            <a:rPr lang="en-US" altLang="zh-CN" b="1" i="1">
                              <a:latin typeface="Cambria Math" panose="02040503050406030204" pitchFamily="18" charset="0"/>
                            </a:rPr>
                            <m:t>𝒓</m:t>
                          </m:r>
                        </m:sub>
                        <m:sup>
                          <m:r>
                            <m:rPr>
                              <m:nor/>
                            </m:rPr>
                            <a:rPr lang="en-US" altLang="zh-CN" b="1" i="1">
                              <a:latin typeface="Times New Roman" panose="02020603050405020304" pitchFamily="18" charset="0"/>
                              <a:cs typeface="Times New Roman" panose="02020603050405020304" pitchFamily="18" charset="0"/>
                            </a:rPr>
                            <m:t>l</m:t>
                          </m:r>
                        </m:sup>
                      </m:sSubSup>
                    </m:oMath>
                  </m:oMathPara>
                </a14:m>
                <a:endParaRPr lang="zh-CN" altLang="en-US" dirty="0"/>
              </a:p>
            </p:txBody>
          </p:sp>
        </mc:Choice>
        <mc:Fallback xmlns="">
          <p:sp>
            <p:nvSpPr>
              <p:cNvPr id="54" name="文本框 53">
                <a:extLst>
                  <a:ext uri="{FF2B5EF4-FFF2-40B4-BE49-F238E27FC236}">
                    <a16:creationId xmlns:a16="http://schemas.microsoft.com/office/drawing/2014/main" id="{64EE0D8D-A511-58D6-E97E-8FC4E4DFED02}"/>
                  </a:ext>
                </a:extLst>
              </p:cNvPr>
              <p:cNvSpPr txBox="1">
                <a:spLocks noRot="1" noChangeAspect="1" noMove="1" noResize="1" noEditPoints="1" noAdjustHandles="1" noChangeArrowheads="1" noChangeShapeType="1" noTextEdit="1"/>
              </p:cNvSpPr>
              <p:nvPr/>
            </p:nvSpPr>
            <p:spPr>
              <a:xfrm>
                <a:off x="10362946" y="3845441"/>
                <a:ext cx="1400290" cy="418256"/>
              </a:xfrm>
              <a:prstGeom prst="rect">
                <a:avLst/>
              </a:prstGeom>
              <a:blipFill>
                <a:blip r:embed="rId15"/>
                <a:stretch>
                  <a:fillRect b="-7353"/>
                </a:stretch>
              </a:blipFill>
            </p:spPr>
            <p:txBody>
              <a:bodyPr/>
              <a:lstStyle/>
              <a:p>
                <a:r>
                  <a:rPr lang="zh-CN" altLang="en-US">
                    <a:noFill/>
                  </a:rPr>
                  <a:t> </a:t>
                </a:r>
              </a:p>
            </p:txBody>
          </p:sp>
        </mc:Fallback>
      </mc:AlternateContent>
      <p:pic>
        <p:nvPicPr>
          <p:cNvPr id="55" name="图形 54">
            <a:extLst>
              <a:ext uri="{FF2B5EF4-FFF2-40B4-BE49-F238E27FC236}">
                <a16:creationId xmlns:a16="http://schemas.microsoft.com/office/drawing/2014/main" id="{E4470F5D-0DA5-21E3-5A58-BD5897C3F63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99788" y="3938760"/>
            <a:ext cx="488532" cy="488532"/>
          </a:xfrm>
          <a:prstGeom prst="rect">
            <a:avLst/>
          </a:prstGeom>
        </p:spPr>
      </p:pic>
      <p:cxnSp>
        <p:nvCxnSpPr>
          <p:cNvPr id="56" name="直接箭头连接符 55">
            <a:extLst>
              <a:ext uri="{FF2B5EF4-FFF2-40B4-BE49-F238E27FC236}">
                <a16:creationId xmlns:a16="http://schemas.microsoft.com/office/drawing/2014/main" id="{79D441DD-0FB6-3692-031B-98D7D0FB824A}"/>
              </a:ext>
            </a:extLst>
          </p:cNvPr>
          <p:cNvCxnSpPr>
            <a:cxnSpLocks/>
            <a:stCxn id="36" idx="2"/>
            <a:endCxn id="51" idx="1"/>
          </p:cNvCxnSpPr>
          <p:nvPr/>
        </p:nvCxnSpPr>
        <p:spPr>
          <a:xfrm>
            <a:off x="9743591" y="4972267"/>
            <a:ext cx="281" cy="31881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7" name="文本框 56">
            <a:extLst>
              <a:ext uri="{FF2B5EF4-FFF2-40B4-BE49-F238E27FC236}">
                <a16:creationId xmlns:a16="http://schemas.microsoft.com/office/drawing/2014/main" id="{D1BA50F2-D476-20C9-DB7B-BF19AE8EE886}"/>
              </a:ext>
            </a:extLst>
          </p:cNvPr>
          <p:cNvSpPr txBox="1"/>
          <p:nvPr/>
        </p:nvSpPr>
        <p:spPr>
          <a:xfrm>
            <a:off x="10337291" y="5638882"/>
            <a:ext cx="1499981" cy="646331"/>
          </a:xfrm>
          <a:prstGeom prst="rect">
            <a:avLst/>
          </a:prstGeom>
          <a:noFill/>
        </p:spPr>
        <p:txBody>
          <a:bodyPr wrap="square">
            <a:spAutoFit/>
          </a:bodyPr>
          <a:lstStyle/>
          <a:p>
            <a:pPr algn="ctr"/>
            <a:r>
              <a:rPr lang="en-US" altLang="zh-CN" dirty="0">
                <a:solidFill>
                  <a:srgbClr val="0C6321"/>
                </a:solidFill>
                <a:latin typeface="Britannic Bold" panose="020B0903060703020204" pitchFamily="34" charset="0"/>
              </a:rPr>
              <a:t>Exaggerated</a:t>
            </a:r>
          </a:p>
          <a:p>
            <a:pPr algn="ctr"/>
            <a:r>
              <a:rPr lang="en-US" altLang="zh-CN" dirty="0">
                <a:solidFill>
                  <a:srgbClr val="0C6321"/>
                </a:solidFill>
                <a:latin typeface="Britannic Bold" panose="020B0903060703020204" pitchFamily="34" charset="0"/>
              </a:rPr>
              <a:t>Safety</a:t>
            </a:r>
            <a:endParaRPr lang="zh-CN" altLang="en-US" dirty="0">
              <a:solidFill>
                <a:srgbClr val="0C6321"/>
              </a:solidFill>
              <a:latin typeface="Britannic Bold" panose="020B0903060703020204" pitchFamily="34" charset="0"/>
            </a:endParaRPr>
          </a:p>
        </p:txBody>
      </p:sp>
      <p:pic>
        <p:nvPicPr>
          <p:cNvPr id="58" name="图形 57">
            <a:extLst>
              <a:ext uri="{FF2B5EF4-FFF2-40B4-BE49-F238E27FC236}">
                <a16:creationId xmlns:a16="http://schemas.microsoft.com/office/drawing/2014/main" id="{56E10476-7815-4978-42BF-990CC250AA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11763236" y="5769243"/>
            <a:ext cx="420087" cy="420087"/>
          </a:xfrm>
          <a:prstGeom prst="rect">
            <a:avLst/>
          </a:prstGeom>
        </p:spPr>
      </p:pic>
      <p:sp>
        <p:nvSpPr>
          <p:cNvPr id="74" name="矩形: 圆角 73">
            <a:extLst>
              <a:ext uri="{FF2B5EF4-FFF2-40B4-BE49-F238E27FC236}">
                <a16:creationId xmlns:a16="http://schemas.microsoft.com/office/drawing/2014/main" id="{90145948-3353-9C12-04BD-4FAB7B2669E5}"/>
              </a:ext>
            </a:extLst>
          </p:cNvPr>
          <p:cNvSpPr/>
          <p:nvPr/>
        </p:nvSpPr>
        <p:spPr>
          <a:xfrm rot="5400000">
            <a:off x="6912348" y="3057140"/>
            <a:ext cx="5683892" cy="1266933"/>
          </a:xfrm>
          <a:prstGeom prst="roundRect">
            <a:avLst>
              <a:gd name="adj" fmla="val 10892"/>
            </a:avLst>
          </a:prstGeom>
          <a:noFill/>
          <a:ln w="19050">
            <a:solidFill>
              <a:srgbClr val="44659F"/>
            </a:solidFill>
          </a:ln>
          <a:effectLst>
            <a:glow rad="63500">
              <a:schemeClr val="accent1">
                <a:lumMod val="20000"/>
                <a:lumOff val="80000"/>
                <a:alpha val="40000"/>
              </a:schemeClr>
            </a:glow>
          </a:effectLst>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3172058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177e98ad-1ab0-4991-b7e8-761cc9e9e2e8&quot;,&quot;Name&quot;:&quot;极简9&quot;,&quot;Kind&quot;:&quot;Custom&quot;,&quot;OldGuidesSetting&quot;:{&quot;HeaderHeight&quot;:11.0,&quot;FooterHeight&quot;:4.0,&quot;SideMargin&quot;:4.0,&quot;TopMargin&quot;:0.0,&quot;BottomMargin&quot;:0.0,&quot;IntervalMargin&quot;:0.0}}"/>
</p:tagLst>
</file>

<file path=ppt/theme/theme1.xml><?xml version="1.0" encoding="utf-8"?>
<a:theme xmlns:a="http://schemas.openxmlformats.org/drawingml/2006/main" name="Office 主题​​">
  <a:themeElements>
    <a:clrScheme name="SJTUB">
      <a:dk1>
        <a:srgbClr val="000000"/>
      </a:dk1>
      <a:lt1>
        <a:srgbClr val="FFFFFF"/>
      </a:lt1>
      <a:dk2>
        <a:srgbClr val="BD9F68"/>
      </a:dk2>
      <a:lt2>
        <a:srgbClr val="B5B5B6"/>
      </a:lt2>
      <a:accent1>
        <a:srgbClr val="004098"/>
      </a:accent1>
      <a:accent2>
        <a:srgbClr val="0086D1"/>
      </a:accent2>
      <a:accent3>
        <a:srgbClr val="F08300"/>
      </a:accent3>
      <a:accent4>
        <a:srgbClr val="FDD000"/>
      </a:accent4>
      <a:accent5>
        <a:srgbClr val="338D27"/>
      </a:accent5>
      <a:accent6>
        <a:srgbClr val="00514E"/>
      </a:accent6>
      <a:hlink>
        <a:srgbClr val="B5B5B6"/>
      </a:hlink>
      <a:folHlink>
        <a:srgbClr val="BD9F68"/>
      </a:folHlink>
    </a:clrScheme>
    <a:fontScheme name="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14099</TotalTime>
  <Words>2763</Words>
  <Application>Microsoft Office PowerPoint</Application>
  <PresentationFormat>宽屏</PresentationFormat>
  <Paragraphs>207</Paragraphs>
  <Slides>15</Slides>
  <Notes>15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CMMI10</vt:lpstr>
      <vt:lpstr>CMMI7</vt:lpstr>
      <vt:lpstr>CMR10</vt:lpstr>
      <vt:lpstr>NimbusRomNo9L-Medi</vt:lpstr>
      <vt:lpstr>NimbusRomNo9L-Regu</vt:lpstr>
      <vt:lpstr>NimbusRomNo9L-ReguItal</vt:lpstr>
      <vt:lpstr>等线</vt:lpstr>
      <vt:lpstr>Arial</vt:lpstr>
      <vt:lpstr>Britannic Bold</vt:lpstr>
      <vt:lpstr>Calibri</vt:lpstr>
      <vt:lpstr>Cambria Math</vt:lpstr>
      <vt:lpstr>Noto Sans</vt:lpstr>
      <vt:lpstr>Times New Roman</vt:lpstr>
      <vt:lpstr>Wingdings</vt:lpstr>
      <vt:lpstr>Office 主题​​</vt:lpstr>
      <vt:lpstr>PowerPoint 演示文稿</vt:lpstr>
      <vt:lpstr>Introduction</vt:lpstr>
      <vt:lpstr>Introduction</vt:lpstr>
      <vt:lpstr>Inducing the Refusal Steering Vectors </vt:lpstr>
      <vt:lpstr>Anchoring the Safety-critical Layers </vt:lpstr>
      <vt:lpstr>Identifying the Steering Direction </vt:lpstr>
      <vt:lpstr>Identifying the Steering Direction </vt:lpstr>
      <vt:lpstr>Identifying the Steering Direction </vt:lpstr>
      <vt:lpstr>Safety-Conscious Activation Steering (SCANS)</vt:lpstr>
      <vt:lpstr>Experimental Setup</vt:lpstr>
      <vt:lpstr>Evaluation on SCANS</vt:lpstr>
      <vt:lpstr>Evaluation on SCANS </vt:lpstr>
      <vt:lpstr>Ablation Study </vt:lpstr>
      <vt:lpstr>Ablation Study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 Xiaodan</dc:creator>
  <cp:lastModifiedBy>邹颖 曹</cp:lastModifiedBy>
  <cp:revision>244</cp:revision>
  <dcterms:created xsi:type="dcterms:W3CDTF">2021-12-04T09:40:10Z</dcterms:created>
  <dcterms:modified xsi:type="dcterms:W3CDTF">2025-01-04T12:54:08Z</dcterms:modified>
  <cp:contentStatus/>
</cp:coreProperties>
</file>